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714" r:id="rId2"/>
    <p:sldId id="1413" r:id="rId3"/>
    <p:sldId id="1414" r:id="rId4"/>
    <p:sldId id="1415" r:id="rId5"/>
    <p:sldId id="1043" r:id="rId6"/>
    <p:sldId id="863" r:id="rId7"/>
    <p:sldId id="860" r:id="rId8"/>
    <p:sldId id="950" r:id="rId9"/>
    <p:sldId id="1075" r:id="rId10"/>
    <p:sldId id="1064" r:id="rId11"/>
    <p:sldId id="1065" r:id="rId12"/>
    <p:sldId id="999" r:id="rId13"/>
    <p:sldId id="1000" r:id="rId14"/>
    <p:sldId id="1066" r:id="rId15"/>
    <p:sldId id="1001" r:id="rId16"/>
    <p:sldId id="1002" r:id="rId17"/>
    <p:sldId id="1003" r:id="rId18"/>
    <p:sldId id="1004" r:id="rId19"/>
    <p:sldId id="1005" r:id="rId20"/>
    <p:sldId id="1063" r:id="rId21"/>
    <p:sldId id="1082" r:id="rId22"/>
    <p:sldId id="1083" r:id="rId23"/>
    <p:sldId id="1084" r:id="rId24"/>
    <p:sldId id="1085" r:id="rId25"/>
    <p:sldId id="1086" r:id="rId26"/>
    <p:sldId id="1087" r:id="rId27"/>
    <p:sldId id="1088" r:id="rId28"/>
    <p:sldId id="1067" r:id="rId29"/>
    <p:sldId id="1090" r:id="rId30"/>
    <p:sldId id="1091" r:id="rId31"/>
    <p:sldId id="1092" r:id="rId32"/>
    <p:sldId id="1093" r:id="rId33"/>
    <p:sldId id="1094" r:id="rId34"/>
    <p:sldId id="1095" r:id="rId35"/>
    <p:sldId id="1096" r:id="rId36"/>
    <p:sldId id="1033" r:id="rId37"/>
    <p:sldId id="1416" r:id="rId38"/>
    <p:sldId id="1089" r:id="rId39"/>
    <p:sldId id="1069" r:id="rId40"/>
    <p:sldId id="1038" r:id="rId41"/>
    <p:sldId id="1039" r:id="rId42"/>
    <p:sldId id="1041" r:id="rId43"/>
    <p:sldId id="1040" r:id="rId44"/>
    <p:sldId id="1042" r:id="rId45"/>
    <p:sldId id="107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002A7E"/>
    <a:srgbClr val="CC9900"/>
    <a:srgbClr val="008000"/>
    <a:srgbClr val="800080"/>
    <a:srgbClr val="FFFF66"/>
    <a:srgbClr val="00CCFF"/>
    <a:srgbClr val="CC0099"/>
    <a:srgbClr val="99CCFF"/>
    <a:srgbClr val="FDFA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F3807A-9210-4883-B2A4-3D4B85C203C1}" v="298" dt="2022-09-19T20:38:42.0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9"/>
    <p:restoredTop sz="94578"/>
  </p:normalViewPr>
  <p:slideViewPr>
    <p:cSldViewPr snapToGrid="0">
      <p:cViewPr varScale="1">
        <p:scale>
          <a:sx n="53" d="100"/>
          <a:sy n="53" d="100"/>
        </p:scale>
        <p:origin x="990" y="60"/>
      </p:cViewPr>
      <p:guideLst>
        <p:guide orient="horz" pos="2184"/>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EB9B2-8F0E-4500-8EEA-B55064C1787B}"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690606-7E97-4AEC-83C9-1B9BC193E346}" type="slidenum">
              <a:rPr lang="en-US" smtClean="0"/>
              <a:t>‹#›</a:t>
            </a:fld>
            <a:endParaRPr lang="en-US"/>
          </a:p>
        </p:txBody>
      </p:sp>
    </p:spTree>
    <p:extLst>
      <p:ext uri="{BB962C8B-B14F-4D97-AF65-F5344CB8AC3E}">
        <p14:creationId xmlns:p14="http://schemas.microsoft.com/office/powerpoint/2010/main" val="2383165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a:p>
        </p:txBody>
      </p:sp>
    </p:spTree>
    <p:extLst>
      <p:ext uri="{BB962C8B-B14F-4D97-AF65-F5344CB8AC3E}">
        <p14:creationId xmlns:p14="http://schemas.microsoft.com/office/powerpoint/2010/main" val="204551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3</a:t>
            </a:fld>
            <a:endParaRPr lang="en-US" dirty="0"/>
          </a:p>
        </p:txBody>
      </p:sp>
    </p:spTree>
    <p:extLst>
      <p:ext uri="{BB962C8B-B14F-4D97-AF65-F5344CB8AC3E}">
        <p14:creationId xmlns:p14="http://schemas.microsoft.com/office/powerpoint/2010/main" val="27853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5</a:t>
            </a:fld>
            <a:endParaRPr lang="en-US"/>
          </a:p>
        </p:txBody>
      </p:sp>
    </p:spTree>
    <p:extLst>
      <p:ext uri="{BB962C8B-B14F-4D97-AF65-F5344CB8AC3E}">
        <p14:creationId xmlns:p14="http://schemas.microsoft.com/office/powerpoint/2010/main" val="3900076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10</a:t>
            </a:fld>
            <a:endParaRPr lang="en-US" dirty="0"/>
          </a:p>
        </p:txBody>
      </p:sp>
    </p:spTree>
    <p:extLst>
      <p:ext uri="{BB962C8B-B14F-4D97-AF65-F5344CB8AC3E}">
        <p14:creationId xmlns:p14="http://schemas.microsoft.com/office/powerpoint/2010/main" val="53884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20</a:t>
            </a:fld>
            <a:endParaRPr lang="en-US" dirty="0"/>
          </a:p>
        </p:txBody>
      </p:sp>
    </p:spTree>
    <p:extLst>
      <p:ext uri="{BB962C8B-B14F-4D97-AF65-F5344CB8AC3E}">
        <p14:creationId xmlns:p14="http://schemas.microsoft.com/office/powerpoint/2010/main" val="150688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28</a:t>
            </a:fld>
            <a:endParaRPr lang="en-US" dirty="0"/>
          </a:p>
        </p:txBody>
      </p:sp>
    </p:spTree>
    <p:extLst>
      <p:ext uri="{BB962C8B-B14F-4D97-AF65-F5344CB8AC3E}">
        <p14:creationId xmlns:p14="http://schemas.microsoft.com/office/powerpoint/2010/main" val="4102339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37</a:t>
            </a:fld>
            <a:endParaRPr lang="en-US"/>
          </a:p>
        </p:txBody>
      </p:sp>
    </p:spTree>
    <p:extLst>
      <p:ext uri="{BB962C8B-B14F-4D97-AF65-F5344CB8AC3E}">
        <p14:creationId xmlns:p14="http://schemas.microsoft.com/office/powerpoint/2010/main" val="2516272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38</a:t>
            </a:fld>
            <a:endParaRPr lang="en-US" dirty="0"/>
          </a:p>
        </p:txBody>
      </p:sp>
    </p:spTree>
    <p:extLst>
      <p:ext uri="{BB962C8B-B14F-4D97-AF65-F5344CB8AC3E}">
        <p14:creationId xmlns:p14="http://schemas.microsoft.com/office/powerpoint/2010/main" val="1967034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0779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036637"/>
            <a:ext cx="10972800" cy="1143000"/>
          </a:xfrm>
        </p:spPr>
        <p:txBody>
          <a:bodyPr/>
          <a:lstStyle/>
          <a:p>
            <a:r>
              <a:rPr lang="en-US" dirty="0"/>
              <a:t>Click to edit Master title style</a:t>
            </a:r>
          </a:p>
        </p:txBody>
      </p:sp>
      <p:sp>
        <p:nvSpPr>
          <p:cNvPr id="3" name="Content Placeholder 2"/>
          <p:cNvSpPr>
            <a:spLocks noGrp="1"/>
          </p:cNvSpPr>
          <p:nvPr>
            <p:ph idx="1"/>
          </p:nvPr>
        </p:nvSpPr>
        <p:spPr>
          <a:xfrm>
            <a:off x="609600" y="2362200"/>
            <a:ext cx="10972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785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atin typeface="Aria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latin typeface="Aria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978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p:cNvSpPr>
            <a:spLocks noGrp="1"/>
          </p:cNvSpPr>
          <p:nvPr>
            <p:ph sz="half" idx="1"/>
          </p:nvPr>
        </p:nvSpPr>
        <p:spPr>
          <a:xfrm>
            <a:off x="609600" y="2332037"/>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332037"/>
            <a:ext cx="5384800" cy="4144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02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560918" y="855347"/>
            <a:ext cx="4011084" cy="1162051"/>
          </a:xfrm>
        </p:spPr>
        <p:txBody>
          <a:bodyPr anchor="b"/>
          <a:lstStyle>
            <a:lvl1pPr algn="l">
              <a:defRPr sz="2667" b="1"/>
            </a:lvl1pPr>
          </a:lstStyle>
          <a:p>
            <a:r>
              <a:rPr lang="en-US" dirty="0"/>
              <a:t>Click to edit Master title style</a:t>
            </a:r>
          </a:p>
        </p:txBody>
      </p:sp>
      <p:sp>
        <p:nvSpPr>
          <p:cNvPr id="6" name="Content Placeholder 2"/>
          <p:cNvSpPr>
            <a:spLocks noGrp="1"/>
          </p:cNvSpPr>
          <p:nvPr>
            <p:ph idx="1"/>
          </p:nvPr>
        </p:nvSpPr>
        <p:spPr>
          <a:xfrm>
            <a:off x="4766733" y="1227845"/>
            <a:ext cx="6815667" cy="540155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p:nvPr>
        </p:nvSpPr>
        <p:spPr>
          <a:xfrm>
            <a:off x="560918" y="2135506"/>
            <a:ext cx="4011084" cy="4189095"/>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392991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p:cNvSpPr>
            <a:spLocks noGrp="1"/>
          </p:cNvSpPr>
          <p:nvPr>
            <p:ph type="title"/>
          </p:nvPr>
        </p:nvSpPr>
        <p:spPr>
          <a:xfrm>
            <a:off x="2389717" y="5105400"/>
            <a:ext cx="7315200" cy="567691"/>
          </a:xfrm>
        </p:spPr>
        <p:txBody>
          <a:bodyPr anchor="b"/>
          <a:lstStyle>
            <a:lvl1pPr algn="l">
              <a:defRPr sz="2667" b="1"/>
            </a:lvl1pPr>
          </a:lstStyle>
          <a:p>
            <a:r>
              <a:rPr lang="en-US" dirty="0"/>
              <a:t>Click to edit Master title style</a:t>
            </a:r>
          </a:p>
        </p:txBody>
      </p:sp>
      <p:sp>
        <p:nvSpPr>
          <p:cNvPr id="6" name="Picture Placeholder 2"/>
          <p:cNvSpPr>
            <a:spLocks noGrp="1"/>
          </p:cNvSpPr>
          <p:nvPr>
            <p:ph type="pic" idx="1"/>
          </p:nvPr>
        </p:nvSpPr>
        <p:spPr>
          <a:xfrm>
            <a:off x="2389717" y="914400"/>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7" name="Text Placeholder 3"/>
          <p:cNvSpPr>
            <a:spLocks noGrp="1"/>
          </p:cNvSpPr>
          <p:nvPr>
            <p:ph type="body" sz="half" idx="2"/>
          </p:nvPr>
        </p:nvSpPr>
        <p:spPr>
          <a:xfrm>
            <a:off x="2389717" y="5673090"/>
            <a:ext cx="7315200" cy="803911"/>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Tree>
    <p:extLst>
      <p:ext uri="{BB962C8B-B14F-4D97-AF65-F5344CB8AC3E}">
        <p14:creationId xmlns:p14="http://schemas.microsoft.com/office/powerpoint/2010/main" val="212110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653144"/>
            <a:ext cx="10972800" cy="1143000"/>
          </a:xfrm>
        </p:spPr>
        <p:txBody>
          <a:bodyPr/>
          <a:lstStyle/>
          <a:p>
            <a:r>
              <a:rPr lang="en-US" dirty="0"/>
              <a:t>Click to edit Master title style</a:t>
            </a:r>
          </a:p>
        </p:txBody>
      </p:sp>
      <p:sp>
        <p:nvSpPr>
          <p:cNvPr id="3" name="Chart Placeholder 2"/>
          <p:cNvSpPr>
            <a:spLocks noGrp="1"/>
          </p:cNvSpPr>
          <p:nvPr>
            <p:ph type="chart" idx="1"/>
          </p:nvPr>
        </p:nvSpPr>
        <p:spPr>
          <a:xfrm>
            <a:off x="609600" y="1796144"/>
            <a:ext cx="10972800" cy="4525963"/>
          </a:xfrm>
        </p:spPr>
        <p:txBody>
          <a:bodyPr/>
          <a:lstStyle/>
          <a:p>
            <a:pPr lvl="0"/>
            <a:endParaRPr lang="en-US" noProof="0"/>
          </a:p>
        </p:txBody>
      </p:sp>
      <p:sp>
        <p:nvSpPr>
          <p:cNvPr id="4" name="Rectangle 4">
            <a:extLst>
              <a:ext uri="{FF2B5EF4-FFF2-40B4-BE49-F238E27FC236}">
                <a16:creationId xmlns:a16="http://schemas.microsoft.com/office/drawing/2014/main" id="{F0C14192-74D6-55BE-8EED-B0CFEAA21E55}"/>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F0DA8D06-8AF3-C810-94B8-8411CFBADB3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D91012A8-D74D-535D-38AB-FA2A99A0FBBE}"/>
              </a:ext>
            </a:extLst>
          </p:cNvPr>
          <p:cNvSpPr>
            <a:spLocks noGrp="1" noChangeArrowheads="1"/>
          </p:cNvSpPr>
          <p:nvPr>
            <p:ph type="sldNum" sz="quarter" idx="12"/>
          </p:nvPr>
        </p:nvSpPr>
        <p:spPr>
          <a:ln/>
        </p:spPr>
        <p:txBody>
          <a:bodyPr/>
          <a:lstStyle>
            <a:lvl1pPr>
              <a:defRPr/>
            </a:lvl1pPr>
          </a:lstStyle>
          <a:p>
            <a:fld id="{F55FD4F8-3F1F-D44B-BAEE-B5E233286BC2}" type="slidenum">
              <a:rPr lang="ko-KR" altLang="en-US"/>
              <a:pPr/>
              <a:t>‹#›</a:t>
            </a:fld>
            <a:endParaRPr lang="en-US" altLang="ko-KR"/>
          </a:p>
        </p:txBody>
      </p:sp>
    </p:spTree>
    <p:extLst>
      <p:ext uri="{BB962C8B-B14F-4D97-AF65-F5344CB8AC3E}">
        <p14:creationId xmlns:p14="http://schemas.microsoft.com/office/powerpoint/2010/main" val="3074731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10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Security: 8- </a:t>
            </a:r>
            <a:fld id="{C4204591-24BD-A542-B9D5-F8D8A88D2FEE}" type="slidenum">
              <a:rPr lang="en-US" smtClean="0"/>
              <a:pPr/>
              <a:t>‹#›</a:t>
            </a:fld>
            <a:endParaRPr lang="en-US" dirty="0"/>
          </a:p>
        </p:txBody>
      </p:sp>
    </p:spTree>
    <p:extLst>
      <p:ext uri="{BB962C8B-B14F-4D97-AF65-F5344CB8AC3E}">
        <p14:creationId xmlns:p14="http://schemas.microsoft.com/office/powerpoint/2010/main" val="995341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914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239963"/>
            <a:ext cx="109728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57035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609585" rtl="0" eaLnBrk="1" latinLnBrk="0" hangingPunct="1">
        <a:spcBef>
          <a:spcPct val="0"/>
        </a:spcBef>
        <a:buNone/>
        <a:defRPr sz="4400" kern="1200">
          <a:solidFill>
            <a:schemeClr val="tx1">
              <a:lumMod val="75000"/>
              <a:lumOff val="25000"/>
            </a:schemeClr>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lumMod val="75000"/>
              <a:lumOff val="25000"/>
            </a:schemeClr>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lumMod val="75000"/>
              <a:lumOff val="25000"/>
            </a:schemeClr>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lumMod val="75000"/>
              <a:lumOff val="25000"/>
            </a:schemeClr>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lumMod val="75000"/>
              <a:lumOff val="25000"/>
            </a:schemeClr>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838200" y="4140200"/>
            <a:ext cx="7493000" cy="0"/>
          </a:xfrm>
          <a:prstGeom prst="line">
            <a:avLst/>
          </a:prstGeom>
          <a:ln w="19050">
            <a:solidFill>
              <a:srgbClr val="BF5700"/>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731520" y="5486401"/>
            <a:ext cx="10515600" cy="609601"/>
          </a:xfrm>
          <a:prstGeom prst="rect">
            <a:avLst/>
          </a:prstGeom>
        </p:spPr>
        <p:txBody>
          <a:bodyPr vert="horz" lIns="121920" tIns="60960" rIns="121920" bIns="60960"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50000"/>
              </a:lnSpc>
            </a:pPr>
            <a:r>
              <a:rPr lang="en-US" sz="1400" cap="all" dirty="0">
                <a:solidFill>
                  <a:srgbClr val="BF5700"/>
                </a:solidFill>
                <a:latin typeface="Arial Black" charset="0"/>
              </a:rPr>
              <a:t>Prashant D. Joshi</a:t>
            </a:r>
          </a:p>
          <a:p>
            <a:pPr>
              <a:lnSpc>
                <a:spcPct val="30000"/>
              </a:lnSpc>
            </a:pPr>
            <a:r>
              <a:rPr lang="en-US" sz="1400" dirty="0">
                <a:solidFill>
                  <a:srgbClr val="BF5700"/>
                </a:solidFill>
              </a:rPr>
              <a:t>UT McCombs School of Business (MSBA), The University of Texas at Austin</a:t>
            </a:r>
          </a:p>
        </p:txBody>
      </p:sp>
      <p:sp>
        <p:nvSpPr>
          <p:cNvPr id="12" name="Text Placeholder 9"/>
          <p:cNvSpPr txBox="1">
            <a:spLocks/>
          </p:cNvSpPr>
          <p:nvPr/>
        </p:nvSpPr>
        <p:spPr>
          <a:xfrm>
            <a:off x="731520" y="609600"/>
            <a:ext cx="10437925" cy="519061"/>
          </a:xfrm>
          <a:prstGeom prst="rect">
            <a:avLst/>
          </a:prstGeom>
        </p:spPr>
        <p:txBody>
          <a:bodyPr vert="horz" lIns="121920" tIns="60960" rIns="121920" bIns="6096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cap="all" dirty="0">
                <a:solidFill>
                  <a:srgbClr val="BF5700"/>
                </a:solidFill>
                <a:latin typeface="Arial Black" charset="0"/>
              </a:rPr>
              <a:t>FALL 2023</a:t>
            </a:r>
            <a:endParaRPr lang="en-US" dirty="0">
              <a:solidFill>
                <a:srgbClr val="BF5700"/>
              </a:solidFill>
            </a:endParaRPr>
          </a:p>
        </p:txBody>
      </p:sp>
      <p:sp>
        <p:nvSpPr>
          <p:cNvPr id="13" name="Title Placeholder 7"/>
          <p:cNvSpPr txBox="1">
            <a:spLocks/>
          </p:cNvSpPr>
          <p:nvPr/>
        </p:nvSpPr>
        <p:spPr>
          <a:xfrm>
            <a:off x="670560" y="1600200"/>
            <a:ext cx="10911840" cy="2336800"/>
          </a:xfrm>
          <a:prstGeom prst="rect">
            <a:avLst/>
          </a:prstGeom>
        </p:spPr>
        <p:txBody>
          <a:bodyPr vert="horz" wrap="square" lIns="121920" tIns="60960" rIns="121920" bIns="6096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r>
              <a:rPr lang="en-US" sz="6400" dirty="0">
                <a:solidFill>
                  <a:srgbClr val="BF5700"/>
                </a:solidFill>
              </a:rPr>
              <a:t>MIS 381N</a:t>
            </a:r>
          </a:p>
          <a:p>
            <a:r>
              <a:rPr lang="en-US" sz="2667" dirty="0">
                <a:solidFill>
                  <a:srgbClr val="BF5700"/>
                </a:solidFill>
              </a:rPr>
              <a:t>Information management</a:t>
            </a:r>
          </a:p>
        </p:txBody>
      </p:sp>
      <p:sp>
        <p:nvSpPr>
          <p:cNvPr id="15" name="Text Placeholder 9"/>
          <p:cNvSpPr txBox="1">
            <a:spLocks/>
          </p:cNvSpPr>
          <p:nvPr/>
        </p:nvSpPr>
        <p:spPr>
          <a:xfrm>
            <a:off x="731520" y="4445000"/>
            <a:ext cx="10515600" cy="60960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67" dirty="0">
                <a:solidFill>
                  <a:srgbClr val="BF5700"/>
                </a:solidFill>
              </a:rPr>
              <a:t>Lecture 8</a:t>
            </a:r>
          </a:p>
          <a:p>
            <a:r>
              <a:rPr lang="en-US" sz="1867" dirty="0">
                <a:solidFill>
                  <a:srgbClr val="BF5700"/>
                </a:solidFill>
              </a:rPr>
              <a:t>Sept 18</a:t>
            </a:r>
            <a:r>
              <a:rPr lang="en-US" sz="1867" baseline="30000" dirty="0">
                <a:solidFill>
                  <a:srgbClr val="BF5700"/>
                </a:solidFill>
              </a:rPr>
              <a:t>th</a:t>
            </a:r>
            <a:r>
              <a:rPr lang="en-US" sz="1867" dirty="0">
                <a:solidFill>
                  <a:srgbClr val="BF5700"/>
                </a:solidFill>
              </a:rPr>
              <a:t> 2023</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4933" y="426721"/>
            <a:ext cx="2503196" cy="1219199"/>
          </a:xfrm>
          <a:prstGeom prst="rect">
            <a:avLst/>
          </a:prstGeom>
        </p:spPr>
      </p:pic>
    </p:spTree>
    <p:extLst>
      <p:ext uri="{BB962C8B-B14F-4D97-AF65-F5344CB8AC3E}">
        <p14:creationId xmlns:p14="http://schemas.microsoft.com/office/powerpoint/2010/main" val="1825105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5400" b="1" dirty="0">
                <a:solidFill>
                  <a:srgbClr val="FFFF00"/>
                </a:solidFill>
                <a:latin typeface="Arial" panose="020B0604020202020204" pitchFamily="34" charset="0"/>
                <a:cs typeface="Arial" panose="020B0604020202020204" pitchFamily="34" charset="0"/>
              </a:rPr>
              <a:t>Select Using Joins</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079682"/>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3" y="574149"/>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693" y="574149"/>
            <a:ext cx="12219710" cy="769441"/>
          </a:xfrm>
          <a:prstGeom prst="rect">
            <a:avLst/>
          </a:prstGeom>
          <a:solidFill>
            <a:schemeClr val="accent6">
              <a:lumMod val="75000"/>
            </a:schemeClr>
          </a:solid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11</a:t>
            </a:fld>
            <a:endParaRPr lang="en-US" sz="1050" dirty="0"/>
          </a:p>
        </p:txBody>
      </p:sp>
      <p:grpSp>
        <p:nvGrpSpPr>
          <p:cNvPr id="24" name="Group 23">
            <a:extLst>
              <a:ext uri="{FF2B5EF4-FFF2-40B4-BE49-F238E27FC236}">
                <a16:creationId xmlns:a16="http://schemas.microsoft.com/office/drawing/2014/main" id="{0AE4233C-84BF-3A41-B5AD-1EC8694651CB}"/>
              </a:ext>
            </a:extLst>
          </p:cNvPr>
          <p:cNvGrpSpPr/>
          <p:nvPr/>
        </p:nvGrpSpPr>
        <p:grpSpPr>
          <a:xfrm>
            <a:off x="748560" y="1816565"/>
            <a:ext cx="2532993" cy="1734207"/>
            <a:chOff x="873983" y="1987232"/>
            <a:chExt cx="2532993" cy="1734207"/>
          </a:xfrm>
        </p:grpSpPr>
        <p:sp>
          <p:nvSpPr>
            <p:cNvPr id="8" name="Rectangle 7">
              <a:extLst>
                <a:ext uri="{FF2B5EF4-FFF2-40B4-BE49-F238E27FC236}">
                  <a16:creationId xmlns:a16="http://schemas.microsoft.com/office/drawing/2014/main" id="{22B53DBC-A47F-1745-9286-0BA4EFAD5886}"/>
                </a:ext>
              </a:extLst>
            </p:cNvPr>
            <p:cNvSpPr/>
            <p:nvPr/>
          </p:nvSpPr>
          <p:spPr>
            <a:xfrm>
              <a:off x="873983" y="1987232"/>
              <a:ext cx="2532993"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75B7C38-99BE-C14D-98EE-FA1B9A5ED6AF}"/>
                </a:ext>
              </a:extLst>
            </p:cNvPr>
            <p:cNvSpPr/>
            <p:nvPr/>
          </p:nvSpPr>
          <p:spPr>
            <a:xfrm>
              <a:off x="873983" y="1987232"/>
              <a:ext cx="2532993"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Student</a:t>
              </a:r>
            </a:p>
          </p:txBody>
        </p:sp>
        <p:sp>
          <p:nvSpPr>
            <p:cNvPr id="10" name="TextBox 3">
              <a:extLst>
                <a:ext uri="{FF2B5EF4-FFF2-40B4-BE49-F238E27FC236}">
                  <a16:creationId xmlns:a16="http://schemas.microsoft.com/office/drawing/2014/main" id="{2EFE4DE4-66A0-5748-99FC-32CCDA84904F}"/>
                </a:ext>
              </a:extLst>
            </p:cNvPr>
            <p:cNvSpPr txBox="1"/>
            <p:nvPr/>
          </p:nvSpPr>
          <p:spPr>
            <a:xfrm>
              <a:off x="873983" y="2439177"/>
              <a:ext cx="1967205"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StudentFullName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StudentAddress</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StudentDoB</a:t>
              </a:r>
              <a:endParaRPr lang="en-US" dirty="0">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F6C0CFEA-524B-B447-B80A-CDAF4E86923C}"/>
              </a:ext>
            </a:extLst>
          </p:cNvPr>
          <p:cNvGrpSpPr/>
          <p:nvPr/>
        </p:nvGrpSpPr>
        <p:grpSpPr>
          <a:xfrm>
            <a:off x="8659601" y="1816565"/>
            <a:ext cx="2783839" cy="1734207"/>
            <a:chOff x="8785024" y="1645898"/>
            <a:chExt cx="2783839" cy="1734207"/>
          </a:xfrm>
        </p:grpSpPr>
        <p:sp>
          <p:nvSpPr>
            <p:cNvPr id="11" name="Rectangle 10">
              <a:extLst>
                <a:ext uri="{FF2B5EF4-FFF2-40B4-BE49-F238E27FC236}">
                  <a16:creationId xmlns:a16="http://schemas.microsoft.com/office/drawing/2014/main" id="{65558E6D-90AD-8047-80ED-CE16D3EE03AF}"/>
                </a:ext>
              </a:extLst>
            </p:cNvPr>
            <p:cNvSpPr/>
            <p:nvPr/>
          </p:nvSpPr>
          <p:spPr>
            <a:xfrm>
              <a:off x="8785024" y="1645898"/>
              <a:ext cx="2783839"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14DFAC34-76B3-F246-B8E7-A13F99800794}"/>
                </a:ext>
              </a:extLst>
            </p:cNvPr>
            <p:cNvSpPr/>
            <p:nvPr/>
          </p:nvSpPr>
          <p:spPr>
            <a:xfrm>
              <a:off x="8785024" y="1645898"/>
              <a:ext cx="2783839"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Course</a:t>
              </a:r>
            </a:p>
          </p:txBody>
        </p:sp>
        <p:sp>
          <p:nvSpPr>
            <p:cNvPr id="13" name="TextBox 9">
              <a:extLst>
                <a:ext uri="{FF2B5EF4-FFF2-40B4-BE49-F238E27FC236}">
                  <a16:creationId xmlns:a16="http://schemas.microsoft.com/office/drawing/2014/main" id="{1E9AB4EF-E855-444A-8C38-C057CA48C167}"/>
                </a:ext>
              </a:extLst>
            </p:cNvPr>
            <p:cNvSpPr txBox="1"/>
            <p:nvPr/>
          </p:nvSpPr>
          <p:spPr>
            <a:xfrm>
              <a:off x="8785024" y="2189090"/>
              <a:ext cx="2783839"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CourseId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CourseName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CourseMandatory</a:t>
              </a:r>
              <a:r>
                <a:rPr lang="en-US" dirty="0">
                  <a:latin typeface="Arial" panose="020B0604020202020204" pitchFamily="34" charset="0"/>
                  <a:cs typeface="Arial" panose="020B0604020202020204" pitchFamily="34" charset="0"/>
                </a:rPr>
                <a:t>? (Y, N)</a:t>
              </a:r>
            </a:p>
          </p:txBody>
        </p:sp>
      </p:grpSp>
      <p:grpSp>
        <p:nvGrpSpPr>
          <p:cNvPr id="25" name="Group 24">
            <a:extLst>
              <a:ext uri="{FF2B5EF4-FFF2-40B4-BE49-F238E27FC236}">
                <a16:creationId xmlns:a16="http://schemas.microsoft.com/office/drawing/2014/main" id="{F60536C5-199D-E240-9A66-55EA60E24F62}"/>
              </a:ext>
            </a:extLst>
          </p:cNvPr>
          <p:cNvGrpSpPr/>
          <p:nvPr/>
        </p:nvGrpSpPr>
        <p:grpSpPr>
          <a:xfrm>
            <a:off x="4583838" y="1816565"/>
            <a:ext cx="2773479" cy="1734207"/>
            <a:chOff x="4398579" y="1789087"/>
            <a:chExt cx="2773479" cy="1734207"/>
          </a:xfrm>
        </p:grpSpPr>
        <p:sp>
          <p:nvSpPr>
            <p:cNvPr id="14" name="Rectangle 13">
              <a:extLst>
                <a:ext uri="{FF2B5EF4-FFF2-40B4-BE49-F238E27FC236}">
                  <a16:creationId xmlns:a16="http://schemas.microsoft.com/office/drawing/2014/main" id="{2BCD560F-BF87-6E44-9922-9B1372C6CF47}"/>
                </a:ext>
              </a:extLst>
            </p:cNvPr>
            <p:cNvSpPr/>
            <p:nvPr/>
          </p:nvSpPr>
          <p:spPr>
            <a:xfrm>
              <a:off x="4398579" y="1789087"/>
              <a:ext cx="2616121"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FE78D05-4D81-A149-9A32-E7F32F26A54E}"/>
                </a:ext>
              </a:extLst>
            </p:cNvPr>
            <p:cNvSpPr/>
            <p:nvPr/>
          </p:nvSpPr>
          <p:spPr>
            <a:xfrm>
              <a:off x="4398579" y="1789087"/>
              <a:ext cx="2616121"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err="1">
                  <a:solidFill>
                    <a:schemeClr val="tx1"/>
                  </a:solidFill>
                  <a:latin typeface="Arial" panose="020B0604020202020204" pitchFamily="34" charset="0"/>
                  <a:cs typeface="Arial" panose="020B0604020202020204" pitchFamily="34" charset="0"/>
                </a:rPr>
                <a:t>CompletedRegistration</a:t>
              </a:r>
              <a:endParaRPr lang="en-US" dirty="0">
                <a:solidFill>
                  <a:schemeClr val="tx1"/>
                </a:solidFill>
                <a:latin typeface="Arial" panose="020B0604020202020204" pitchFamily="34" charset="0"/>
                <a:cs typeface="Arial" panose="020B0604020202020204" pitchFamily="34" charset="0"/>
              </a:endParaRPr>
            </a:p>
          </p:txBody>
        </p:sp>
        <p:sp>
          <p:nvSpPr>
            <p:cNvPr id="16" name="TextBox 27">
              <a:extLst>
                <a:ext uri="{FF2B5EF4-FFF2-40B4-BE49-F238E27FC236}">
                  <a16:creationId xmlns:a16="http://schemas.microsoft.com/office/drawing/2014/main" id="{F770E134-0FA7-2A49-B965-13B648388B24}"/>
                </a:ext>
              </a:extLst>
            </p:cNvPr>
            <p:cNvSpPr txBox="1"/>
            <p:nvPr/>
          </p:nvSpPr>
          <p:spPr>
            <a:xfrm>
              <a:off x="4398579" y="2241032"/>
              <a:ext cx="277347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CompRegistrationId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(FK)</a:t>
              </a:r>
            </a:p>
            <a:p>
              <a:r>
                <a:rPr lang="en-US" dirty="0" err="1">
                  <a:latin typeface="Arial" panose="020B0604020202020204" pitchFamily="34" charset="0"/>
                  <a:cs typeface="Arial" panose="020B0604020202020204" pitchFamily="34" charset="0"/>
                </a:rPr>
                <a:t>CourseId</a:t>
              </a:r>
              <a:r>
                <a:rPr lang="en-US" dirty="0">
                  <a:latin typeface="Arial" panose="020B0604020202020204" pitchFamily="34" charset="0"/>
                  <a:cs typeface="Arial" panose="020B0604020202020204" pitchFamily="34" charset="0"/>
                </a:rPr>
                <a:t>(FK)</a:t>
              </a:r>
            </a:p>
            <a:p>
              <a:r>
                <a:rPr lang="en-US" dirty="0">
                  <a:latin typeface="Arial" panose="020B0604020202020204" pitchFamily="34" charset="0"/>
                  <a:cs typeface="Arial" panose="020B0604020202020204" pitchFamily="34" charset="0"/>
                </a:rPr>
                <a:t>Grade (A, B, C, D, F)</a:t>
              </a:r>
            </a:p>
          </p:txBody>
        </p:sp>
      </p:grpSp>
      <p:cxnSp>
        <p:nvCxnSpPr>
          <p:cNvPr id="17" name="Straight Arrow Connector 16">
            <a:extLst>
              <a:ext uri="{FF2B5EF4-FFF2-40B4-BE49-F238E27FC236}">
                <a16:creationId xmlns:a16="http://schemas.microsoft.com/office/drawing/2014/main" id="{A0C98AFB-007B-1549-ABB4-961AC5E1C647}"/>
              </a:ext>
            </a:extLst>
          </p:cNvPr>
          <p:cNvCxnSpPr>
            <a:cxnSpLocks/>
            <a:stCxn id="8" idx="3"/>
            <a:endCxn id="16" idx="1"/>
          </p:cNvCxnSpPr>
          <p:nvPr/>
        </p:nvCxnSpPr>
        <p:spPr>
          <a:xfrm>
            <a:off x="3281553" y="2683669"/>
            <a:ext cx="1302285" cy="18500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29">
            <a:extLst>
              <a:ext uri="{FF2B5EF4-FFF2-40B4-BE49-F238E27FC236}">
                <a16:creationId xmlns:a16="http://schemas.microsoft.com/office/drawing/2014/main" id="{99D077F3-6DF2-7644-9713-A65046F14C8C}"/>
              </a:ext>
            </a:extLst>
          </p:cNvPr>
          <p:cNvSpPr txBox="1"/>
          <p:nvPr/>
        </p:nvSpPr>
        <p:spPr>
          <a:xfrm>
            <a:off x="7190423" y="2799948"/>
            <a:ext cx="162653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IsGradedFor</a:t>
            </a:r>
            <a:endParaRPr lang="en-US" dirty="0">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D071DD0A-04C7-1642-A432-486E8A2992C6}"/>
              </a:ext>
            </a:extLst>
          </p:cNvPr>
          <p:cNvCxnSpPr>
            <a:cxnSpLocks/>
            <a:stCxn id="13" idx="1"/>
            <a:endCxn id="14" idx="3"/>
          </p:cNvCxnSpPr>
          <p:nvPr/>
        </p:nvCxnSpPr>
        <p:spPr>
          <a:xfrm flipH="1" flipV="1">
            <a:off x="7199959" y="2683669"/>
            <a:ext cx="1459642" cy="13775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401EB7-3246-654B-81A0-D3183B0C98C6}"/>
              </a:ext>
            </a:extLst>
          </p:cNvPr>
          <p:cNvSpPr txBox="1"/>
          <p:nvPr/>
        </p:nvSpPr>
        <p:spPr>
          <a:xfrm>
            <a:off x="3510481" y="2719780"/>
            <a:ext cx="62390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Has</a:t>
            </a:r>
          </a:p>
        </p:txBody>
      </p:sp>
      <p:sp>
        <p:nvSpPr>
          <p:cNvPr id="21" name="TextBox 20">
            <a:extLst>
              <a:ext uri="{FF2B5EF4-FFF2-40B4-BE49-F238E27FC236}">
                <a16:creationId xmlns:a16="http://schemas.microsoft.com/office/drawing/2014/main" id="{90DCC84C-E884-5445-99C4-F19EE2FA0D36}"/>
              </a:ext>
            </a:extLst>
          </p:cNvPr>
          <p:cNvSpPr txBox="1"/>
          <p:nvPr/>
        </p:nvSpPr>
        <p:spPr>
          <a:xfrm>
            <a:off x="8382924" y="2452090"/>
            <a:ext cx="31290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91D333C4-FB8A-AB48-9B7F-E84C24826232}"/>
              </a:ext>
            </a:extLst>
          </p:cNvPr>
          <p:cNvSpPr txBox="1"/>
          <p:nvPr/>
        </p:nvSpPr>
        <p:spPr>
          <a:xfrm>
            <a:off x="7212438" y="2291574"/>
            <a:ext cx="35137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N</a:t>
            </a:r>
          </a:p>
        </p:txBody>
      </p:sp>
      <p:sp>
        <p:nvSpPr>
          <p:cNvPr id="23" name="TextBox 22">
            <a:extLst>
              <a:ext uri="{FF2B5EF4-FFF2-40B4-BE49-F238E27FC236}">
                <a16:creationId xmlns:a16="http://schemas.microsoft.com/office/drawing/2014/main" id="{799665D3-E4B0-1A4B-B389-6EA4A9BB1FF7}"/>
              </a:ext>
            </a:extLst>
          </p:cNvPr>
          <p:cNvSpPr txBox="1"/>
          <p:nvPr/>
        </p:nvSpPr>
        <p:spPr>
          <a:xfrm>
            <a:off x="4226221" y="2406840"/>
            <a:ext cx="35137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N</a:t>
            </a:r>
          </a:p>
        </p:txBody>
      </p:sp>
      <p:sp>
        <p:nvSpPr>
          <p:cNvPr id="29" name="TextBox 28">
            <a:extLst>
              <a:ext uri="{FF2B5EF4-FFF2-40B4-BE49-F238E27FC236}">
                <a16:creationId xmlns:a16="http://schemas.microsoft.com/office/drawing/2014/main" id="{3CD8C847-AC79-8248-A167-E9448D0F12A0}"/>
              </a:ext>
            </a:extLst>
          </p:cNvPr>
          <p:cNvSpPr txBox="1"/>
          <p:nvPr/>
        </p:nvSpPr>
        <p:spPr>
          <a:xfrm>
            <a:off x="3289133" y="2278566"/>
            <a:ext cx="31290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C8F0F6A0-F731-D742-9C83-F311134E0762}"/>
              </a:ext>
            </a:extLst>
          </p:cNvPr>
          <p:cNvSpPr txBox="1"/>
          <p:nvPr/>
        </p:nvSpPr>
        <p:spPr>
          <a:xfrm>
            <a:off x="1526480" y="4154908"/>
            <a:ext cx="9139040" cy="461665"/>
          </a:xfrm>
          <a:prstGeom prst="rect">
            <a:avLst/>
          </a:prstGeom>
          <a:solidFill>
            <a:schemeClr val="accent2">
              <a:lumMod val="20000"/>
              <a:lumOff val="80000"/>
            </a:schemeClr>
          </a:solidFill>
          <a:ln>
            <a:solidFill>
              <a:schemeClr val="accent2"/>
            </a:solidFill>
          </a:ln>
        </p:spPr>
        <p:txBody>
          <a:bodyPr wrap="none" rtlCol="0">
            <a:spAutoFit/>
          </a:bodyPr>
          <a:lstStyle/>
          <a:p>
            <a:r>
              <a:rPr lang="en-US" sz="2400" dirty="0">
                <a:latin typeface="Arial" panose="020B0604020202020204" pitchFamily="34" charset="0"/>
                <a:cs typeface="Arial" panose="020B0604020202020204" pitchFamily="34" charset="0"/>
              </a:rPr>
              <a:t>How can we retrieve </a:t>
            </a:r>
            <a:r>
              <a:rPr lang="en-US" sz="2400" dirty="0" err="1">
                <a:latin typeface="Arial" panose="020B0604020202020204" pitchFamily="34" charset="0"/>
                <a:cs typeface="Arial" panose="020B0604020202020204" pitchFamily="34" charset="0"/>
              </a:rPr>
              <a:t>StudentFullName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CourseName</a:t>
            </a:r>
            <a:r>
              <a:rPr lang="en-US" sz="2400" dirty="0">
                <a:latin typeface="Arial" panose="020B0604020202020204" pitchFamily="34" charset="0"/>
                <a:cs typeface="Arial" panose="020B0604020202020204" pitchFamily="34" charset="0"/>
              </a:rPr>
              <a:t> and Grade?</a:t>
            </a:r>
          </a:p>
        </p:txBody>
      </p:sp>
    </p:spTree>
    <p:extLst>
      <p:ext uri="{BB962C8B-B14F-4D97-AF65-F5344CB8AC3E}">
        <p14:creationId xmlns:p14="http://schemas.microsoft.com/office/powerpoint/2010/main" val="1433551204"/>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12</a:t>
            </a:fld>
            <a:endParaRPr lang="en-US" sz="1050" dirty="0"/>
          </a:p>
        </p:txBody>
      </p:sp>
      <p:grpSp>
        <p:nvGrpSpPr>
          <p:cNvPr id="24" name="Group 23">
            <a:extLst>
              <a:ext uri="{FF2B5EF4-FFF2-40B4-BE49-F238E27FC236}">
                <a16:creationId xmlns:a16="http://schemas.microsoft.com/office/drawing/2014/main" id="{0AE4233C-84BF-3A41-B5AD-1EC8694651CB}"/>
              </a:ext>
            </a:extLst>
          </p:cNvPr>
          <p:cNvGrpSpPr/>
          <p:nvPr/>
        </p:nvGrpSpPr>
        <p:grpSpPr>
          <a:xfrm>
            <a:off x="748560" y="1816565"/>
            <a:ext cx="2532993" cy="1734207"/>
            <a:chOff x="873983" y="1987232"/>
            <a:chExt cx="2532993" cy="1734207"/>
          </a:xfrm>
        </p:grpSpPr>
        <p:sp>
          <p:nvSpPr>
            <p:cNvPr id="8" name="Rectangle 7">
              <a:extLst>
                <a:ext uri="{FF2B5EF4-FFF2-40B4-BE49-F238E27FC236}">
                  <a16:creationId xmlns:a16="http://schemas.microsoft.com/office/drawing/2014/main" id="{22B53DBC-A47F-1745-9286-0BA4EFAD5886}"/>
                </a:ext>
              </a:extLst>
            </p:cNvPr>
            <p:cNvSpPr/>
            <p:nvPr/>
          </p:nvSpPr>
          <p:spPr>
            <a:xfrm>
              <a:off x="873983" y="1987232"/>
              <a:ext cx="2532993"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75B7C38-99BE-C14D-98EE-FA1B9A5ED6AF}"/>
                </a:ext>
              </a:extLst>
            </p:cNvPr>
            <p:cNvSpPr/>
            <p:nvPr/>
          </p:nvSpPr>
          <p:spPr>
            <a:xfrm>
              <a:off x="873983" y="1987232"/>
              <a:ext cx="2532993"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Student</a:t>
              </a:r>
            </a:p>
          </p:txBody>
        </p:sp>
        <p:sp>
          <p:nvSpPr>
            <p:cNvPr id="10" name="TextBox 3">
              <a:extLst>
                <a:ext uri="{FF2B5EF4-FFF2-40B4-BE49-F238E27FC236}">
                  <a16:creationId xmlns:a16="http://schemas.microsoft.com/office/drawing/2014/main" id="{2EFE4DE4-66A0-5748-99FC-32CCDA84904F}"/>
                </a:ext>
              </a:extLst>
            </p:cNvPr>
            <p:cNvSpPr txBox="1"/>
            <p:nvPr/>
          </p:nvSpPr>
          <p:spPr>
            <a:xfrm>
              <a:off x="873983" y="2439177"/>
              <a:ext cx="1967205"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StudentFullName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StudentAddress</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StudentDoB</a:t>
              </a:r>
              <a:endParaRPr lang="en-US" dirty="0">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F6C0CFEA-524B-B447-B80A-CDAF4E86923C}"/>
              </a:ext>
            </a:extLst>
          </p:cNvPr>
          <p:cNvGrpSpPr/>
          <p:nvPr/>
        </p:nvGrpSpPr>
        <p:grpSpPr>
          <a:xfrm>
            <a:off x="8659601" y="1816565"/>
            <a:ext cx="2783839" cy="1734207"/>
            <a:chOff x="8785024" y="1645898"/>
            <a:chExt cx="2783839" cy="1734207"/>
          </a:xfrm>
        </p:grpSpPr>
        <p:sp>
          <p:nvSpPr>
            <p:cNvPr id="11" name="Rectangle 10">
              <a:extLst>
                <a:ext uri="{FF2B5EF4-FFF2-40B4-BE49-F238E27FC236}">
                  <a16:creationId xmlns:a16="http://schemas.microsoft.com/office/drawing/2014/main" id="{65558E6D-90AD-8047-80ED-CE16D3EE03AF}"/>
                </a:ext>
              </a:extLst>
            </p:cNvPr>
            <p:cNvSpPr/>
            <p:nvPr/>
          </p:nvSpPr>
          <p:spPr>
            <a:xfrm>
              <a:off x="8785024" y="1645898"/>
              <a:ext cx="2783839"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14DFAC34-76B3-F246-B8E7-A13F99800794}"/>
                </a:ext>
              </a:extLst>
            </p:cNvPr>
            <p:cNvSpPr/>
            <p:nvPr/>
          </p:nvSpPr>
          <p:spPr>
            <a:xfrm>
              <a:off x="8785024" y="1645898"/>
              <a:ext cx="2783839"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Course</a:t>
              </a:r>
            </a:p>
          </p:txBody>
        </p:sp>
        <p:sp>
          <p:nvSpPr>
            <p:cNvPr id="13" name="TextBox 9">
              <a:extLst>
                <a:ext uri="{FF2B5EF4-FFF2-40B4-BE49-F238E27FC236}">
                  <a16:creationId xmlns:a16="http://schemas.microsoft.com/office/drawing/2014/main" id="{1E9AB4EF-E855-444A-8C38-C057CA48C167}"/>
                </a:ext>
              </a:extLst>
            </p:cNvPr>
            <p:cNvSpPr txBox="1"/>
            <p:nvPr/>
          </p:nvSpPr>
          <p:spPr>
            <a:xfrm>
              <a:off x="8785024" y="2189090"/>
              <a:ext cx="2783839"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CourseId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CourseName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CourseMandatory</a:t>
              </a:r>
              <a:r>
                <a:rPr lang="en-US" dirty="0">
                  <a:latin typeface="Arial" panose="020B0604020202020204" pitchFamily="34" charset="0"/>
                  <a:cs typeface="Arial" panose="020B0604020202020204" pitchFamily="34" charset="0"/>
                </a:rPr>
                <a:t>? (Y, N)</a:t>
              </a:r>
            </a:p>
          </p:txBody>
        </p:sp>
      </p:grpSp>
      <p:grpSp>
        <p:nvGrpSpPr>
          <p:cNvPr id="25" name="Group 24">
            <a:extLst>
              <a:ext uri="{FF2B5EF4-FFF2-40B4-BE49-F238E27FC236}">
                <a16:creationId xmlns:a16="http://schemas.microsoft.com/office/drawing/2014/main" id="{F60536C5-199D-E240-9A66-55EA60E24F62}"/>
              </a:ext>
            </a:extLst>
          </p:cNvPr>
          <p:cNvGrpSpPr/>
          <p:nvPr/>
        </p:nvGrpSpPr>
        <p:grpSpPr>
          <a:xfrm>
            <a:off x="4583838" y="1816565"/>
            <a:ext cx="2773479" cy="1734207"/>
            <a:chOff x="4398579" y="1789087"/>
            <a:chExt cx="2773479" cy="1734207"/>
          </a:xfrm>
        </p:grpSpPr>
        <p:sp>
          <p:nvSpPr>
            <p:cNvPr id="14" name="Rectangle 13">
              <a:extLst>
                <a:ext uri="{FF2B5EF4-FFF2-40B4-BE49-F238E27FC236}">
                  <a16:creationId xmlns:a16="http://schemas.microsoft.com/office/drawing/2014/main" id="{2BCD560F-BF87-6E44-9922-9B1372C6CF47}"/>
                </a:ext>
              </a:extLst>
            </p:cNvPr>
            <p:cNvSpPr/>
            <p:nvPr/>
          </p:nvSpPr>
          <p:spPr>
            <a:xfrm>
              <a:off x="4398579" y="1789087"/>
              <a:ext cx="2616121"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FE78D05-4D81-A149-9A32-E7F32F26A54E}"/>
                </a:ext>
              </a:extLst>
            </p:cNvPr>
            <p:cNvSpPr/>
            <p:nvPr/>
          </p:nvSpPr>
          <p:spPr>
            <a:xfrm>
              <a:off x="4398579" y="1789087"/>
              <a:ext cx="2616121"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err="1">
                  <a:solidFill>
                    <a:schemeClr val="tx1"/>
                  </a:solidFill>
                  <a:latin typeface="Arial" panose="020B0604020202020204" pitchFamily="34" charset="0"/>
                  <a:cs typeface="Arial" panose="020B0604020202020204" pitchFamily="34" charset="0"/>
                </a:rPr>
                <a:t>CompletedRegistration</a:t>
              </a:r>
              <a:endParaRPr lang="en-US" dirty="0">
                <a:solidFill>
                  <a:schemeClr val="tx1"/>
                </a:solidFill>
                <a:latin typeface="Arial" panose="020B0604020202020204" pitchFamily="34" charset="0"/>
                <a:cs typeface="Arial" panose="020B0604020202020204" pitchFamily="34" charset="0"/>
              </a:endParaRPr>
            </a:p>
          </p:txBody>
        </p:sp>
        <p:sp>
          <p:nvSpPr>
            <p:cNvPr id="16" name="TextBox 27">
              <a:extLst>
                <a:ext uri="{FF2B5EF4-FFF2-40B4-BE49-F238E27FC236}">
                  <a16:creationId xmlns:a16="http://schemas.microsoft.com/office/drawing/2014/main" id="{F770E134-0FA7-2A49-B965-13B648388B24}"/>
                </a:ext>
              </a:extLst>
            </p:cNvPr>
            <p:cNvSpPr txBox="1"/>
            <p:nvPr/>
          </p:nvSpPr>
          <p:spPr>
            <a:xfrm>
              <a:off x="4398579" y="2241032"/>
              <a:ext cx="277347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CompRegistrationId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(FK)</a:t>
              </a:r>
            </a:p>
            <a:p>
              <a:r>
                <a:rPr lang="en-US" dirty="0" err="1">
                  <a:latin typeface="Arial" panose="020B0604020202020204" pitchFamily="34" charset="0"/>
                  <a:cs typeface="Arial" panose="020B0604020202020204" pitchFamily="34" charset="0"/>
                </a:rPr>
                <a:t>CourseId</a:t>
              </a:r>
              <a:r>
                <a:rPr lang="en-US" dirty="0">
                  <a:latin typeface="Arial" panose="020B0604020202020204" pitchFamily="34" charset="0"/>
                  <a:cs typeface="Arial" panose="020B0604020202020204" pitchFamily="34" charset="0"/>
                </a:rPr>
                <a:t>(FK)</a:t>
              </a:r>
            </a:p>
            <a:p>
              <a:r>
                <a:rPr lang="en-US" dirty="0">
                  <a:latin typeface="Arial" panose="020B0604020202020204" pitchFamily="34" charset="0"/>
                  <a:cs typeface="Arial" panose="020B0604020202020204" pitchFamily="34" charset="0"/>
                </a:rPr>
                <a:t>Grade (A, B, C, D, F)</a:t>
              </a:r>
            </a:p>
          </p:txBody>
        </p:sp>
      </p:grpSp>
      <p:cxnSp>
        <p:nvCxnSpPr>
          <p:cNvPr id="17" name="Straight Arrow Connector 16">
            <a:extLst>
              <a:ext uri="{FF2B5EF4-FFF2-40B4-BE49-F238E27FC236}">
                <a16:creationId xmlns:a16="http://schemas.microsoft.com/office/drawing/2014/main" id="{A0C98AFB-007B-1549-ABB4-961AC5E1C647}"/>
              </a:ext>
            </a:extLst>
          </p:cNvPr>
          <p:cNvCxnSpPr>
            <a:cxnSpLocks/>
            <a:stCxn id="8" idx="3"/>
            <a:endCxn id="16" idx="1"/>
          </p:cNvCxnSpPr>
          <p:nvPr/>
        </p:nvCxnSpPr>
        <p:spPr>
          <a:xfrm>
            <a:off x="3281553" y="2683669"/>
            <a:ext cx="1302285" cy="18500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29">
            <a:extLst>
              <a:ext uri="{FF2B5EF4-FFF2-40B4-BE49-F238E27FC236}">
                <a16:creationId xmlns:a16="http://schemas.microsoft.com/office/drawing/2014/main" id="{99D077F3-6DF2-7644-9713-A65046F14C8C}"/>
              </a:ext>
            </a:extLst>
          </p:cNvPr>
          <p:cNvSpPr txBox="1"/>
          <p:nvPr/>
        </p:nvSpPr>
        <p:spPr>
          <a:xfrm>
            <a:off x="7190423" y="2799948"/>
            <a:ext cx="162653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IsGradedFor</a:t>
            </a:r>
            <a:endParaRPr lang="en-US" dirty="0">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D071DD0A-04C7-1642-A432-486E8A2992C6}"/>
              </a:ext>
            </a:extLst>
          </p:cNvPr>
          <p:cNvCxnSpPr>
            <a:cxnSpLocks/>
            <a:stCxn id="13" idx="1"/>
            <a:endCxn id="14" idx="3"/>
          </p:cNvCxnSpPr>
          <p:nvPr/>
        </p:nvCxnSpPr>
        <p:spPr>
          <a:xfrm flipH="1" flipV="1">
            <a:off x="7199959" y="2683669"/>
            <a:ext cx="1459642" cy="13775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401EB7-3246-654B-81A0-D3183B0C98C6}"/>
              </a:ext>
            </a:extLst>
          </p:cNvPr>
          <p:cNvSpPr txBox="1"/>
          <p:nvPr/>
        </p:nvSpPr>
        <p:spPr>
          <a:xfrm>
            <a:off x="3510481" y="2719780"/>
            <a:ext cx="62390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Has</a:t>
            </a:r>
          </a:p>
        </p:txBody>
      </p:sp>
      <p:sp>
        <p:nvSpPr>
          <p:cNvPr id="21" name="TextBox 20">
            <a:extLst>
              <a:ext uri="{FF2B5EF4-FFF2-40B4-BE49-F238E27FC236}">
                <a16:creationId xmlns:a16="http://schemas.microsoft.com/office/drawing/2014/main" id="{90DCC84C-E884-5445-99C4-F19EE2FA0D36}"/>
              </a:ext>
            </a:extLst>
          </p:cNvPr>
          <p:cNvSpPr txBox="1"/>
          <p:nvPr/>
        </p:nvSpPr>
        <p:spPr>
          <a:xfrm>
            <a:off x="8382924" y="2452090"/>
            <a:ext cx="31290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91D333C4-FB8A-AB48-9B7F-E84C24826232}"/>
              </a:ext>
            </a:extLst>
          </p:cNvPr>
          <p:cNvSpPr txBox="1"/>
          <p:nvPr/>
        </p:nvSpPr>
        <p:spPr>
          <a:xfrm>
            <a:off x="7212438" y="2291574"/>
            <a:ext cx="35137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N</a:t>
            </a:r>
          </a:p>
        </p:txBody>
      </p:sp>
      <p:sp>
        <p:nvSpPr>
          <p:cNvPr id="23" name="TextBox 22">
            <a:extLst>
              <a:ext uri="{FF2B5EF4-FFF2-40B4-BE49-F238E27FC236}">
                <a16:creationId xmlns:a16="http://schemas.microsoft.com/office/drawing/2014/main" id="{799665D3-E4B0-1A4B-B389-6EA4A9BB1FF7}"/>
              </a:ext>
            </a:extLst>
          </p:cNvPr>
          <p:cNvSpPr txBox="1"/>
          <p:nvPr/>
        </p:nvSpPr>
        <p:spPr>
          <a:xfrm>
            <a:off x="4226221" y="2406840"/>
            <a:ext cx="35137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N</a:t>
            </a:r>
          </a:p>
        </p:txBody>
      </p:sp>
      <p:sp>
        <p:nvSpPr>
          <p:cNvPr id="29" name="TextBox 28">
            <a:extLst>
              <a:ext uri="{FF2B5EF4-FFF2-40B4-BE49-F238E27FC236}">
                <a16:creationId xmlns:a16="http://schemas.microsoft.com/office/drawing/2014/main" id="{3CD8C847-AC79-8248-A167-E9448D0F12A0}"/>
              </a:ext>
            </a:extLst>
          </p:cNvPr>
          <p:cNvSpPr txBox="1"/>
          <p:nvPr/>
        </p:nvSpPr>
        <p:spPr>
          <a:xfrm>
            <a:off x="3289133" y="2278566"/>
            <a:ext cx="31290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C8F0F6A0-F731-D742-9C83-F311134E0762}"/>
              </a:ext>
            </a:extLst>
          </p:cNvPr>
          <p:cNvSpPr txBox="1"/>
          <p:nvPr/>
        </p:nvSpPr>
        <p:spPr>
          <a:xfrm>
            <a:off x="1526480" y="4154908"/>
            <a:ext cx="9139040" cy="461665"/>
          </a:xfrm>
          <a:prstGeom prst="rect">
            <a:avLst/>
          </a:prstGeom>
          <a:solidFill>
            <a:schemeClr val="accent2">
              <a:lumMod val="20000"/>
              <a:lumOff val="80000"/>
            </a:schemeClr>
          </a:solidFill>
          <a:ln>
            <a:solidFill>
              <a:schemeClr val="accent2"/>
            </a:solidFill>
          </a:ln>
        </p:spPr>
        <p:txBody>
          <a:bodyPr wrap="none" rtlCol="0">
            <a:spAutoFit/>
          </a:bodyPr>
          <a:lstStyle/>
          <a:p>
            <a:r>
              <a:rPr lang="en-US" sz="2400" dirty="0">
                <a:latin typeface="Arial" panose="020B0604020202020204" pitchFamily="34" charset="0"/>
                <a:cs typeface="Arial" panose="020B0604020202020204" pitchFamily="34" charset="0"/>
              </a:rPr>
              <a:t>How can we retrieve </a:t>
            </a:r>
            <a:r>
              <a:rPr lang="en-US" sz="2400" dirty="0" err="1">
                <a:latin typeface="Arial" panose="020B0604020202020204" pitchFamily="34" charset="0"/>
                <a:cs typeface="Arial" panose="020B0604020202020204" pitchFamily="34" charset="0"/>
              </a:rPr>
              <a:t>StudentFullName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CourseName</a:t>
            </a:r>
            <a:r>
              <a:rPr lang="en-US" sz="2400" dirty="0">
                <a:latin typeface="Arial" panose="020B0604020202020204" pitchFamily="34" charset="0"/>
                <a:cs typeface="Arial" panose="020B0604020202020204" pitchFamily="34" charset="0"/>
              </a:rPr>
              <a:t> and Grade?</a:t>
            </a:r>
          </a:p>
        </p:txBody>
      </p:sp>
      <p:sp>
        <p:nvSpPr>
          <p:cNvPr id="30" name="TextBox 29">
            <a:extLst>
              <a:ext uri="{FF2B5EF4-FFF2-40B4-BE49-F238E27FC236}">
                <a16:creationId xmlns:a16="http://schemas.microsoft.com/office/drawing/2014/main" id="{35A0E31B-EA43-9C46-BAAC-AD28FB73E722}"/>
              </a:ext>
            </a:extLst>
          </p:cNvPr>
          <p:cNvSpPr txBox="1"/>
          <p:nvPr/>
        </p:nvSpPr>
        <p:spPr>
          <a:xfrm>
            <a:off x="1554191" y="4831539"/>
            <a:ext cx="9111330" cy="830997"/>
          </a:xfrm>
          <a:prstGeom prst="rect">
            <a:avLst/>
          </a:prstGeom>
          <a:solidFill>
            <a:schemeClr val="accent2">
              <a:lumMod val="20000"/>
              <a:lumOff val="80000"/>
            </a:schemeClr>
          </a:solidFill>
          <a:ln>
            <a:solidFill>
              <a:schemeClr val="accent2"/>
            </a:solidFill>
          </a:ln>
        </p:spPr>
        <p:txBody>
          <a:bodyPr wrap="square" rtlCol="0">
            <a:spAutoFit/>
          </a:bodyPr>
          <a:lstStyle/>
          <a:p>
            <a:r>
              <a:rPr lang="en-US" sz="2400" dirty="0">
                <a:latin typeface="Arial" panose="020B0604020202020204" pitchFamily="34" charset="0"/>
                <a:cs typeface="Arial" panose="020B0604020202020204" pitchFamily="34" charset="0"/>
              </a:rPr>
              <a:t>How can we retrieve data correctly from the Student, Course and </a:t>
            </a:r>
            <a:r>
              <a:rPr lang="en-US" sz="2400" dirty="0" err="1">
                <a:latin typeface="Arial" panose="020B0604020202020204" pitchFamily="34" charset="0"/>
                <a:cs typeface="Arial" panose="020B0604020202020204" pitchFamily="34" charset="0"/>
              </a:rPr>
              <a:t>CompletedRegistration</a:t>
            </a:r>
            <a:r>
              <a:rPr lang="en-US" sz="2400" dirty="0">
                <a:latin typeface="Arial" panose="020B0604020202020204" pitchFamily="34" charset="0"/>
                <a:cs typeface="Arial" panose="020B0604020202020204" pitchFamily="34" charset="0"/>
              </a:rPr>
              <a:t> tables?</a:t>
            </a:r>
          </a:p>
        </p:txBody>
      </p:sp>
      <p:sp>
        <p:nvSpPr>
          <p:cNvPr id="3" name="Rectangle 2">
            <a:extLst>
              <a:ext uri="{FF2B5EF4-FFF2-40B4-BE49-F238E27FC236}">
                <a16:creationId xmlns:a16="http://schemas.microsoft.com/office/drawing/2014/main" id="{B9CCE09F-FE18-D23B-DC2D-2563850BC423}"/>
              </a:ext>
            </a:extLst>
          </p:cNvPr>
          <p:cNvSpPr/>
          <p:nvPr/>
        </p:nvSpPr>
        <p:spPr>
          <a:xfrm>
            <a:off x="0" y="957541"/>
            <a:ext cx="12191999" cy="268237"/>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7BFFD015-AE87-9C10-DCA6-90008F5E94B4}"/>
              </a:ext>
            </a:extLst>
          </p:cNvPr>
          <p:cNvSpPr txBox="1"/>
          <p:nvPr/>
        </p:nvSpPr>
        <p:spPr>
          <a:xfrm>
            <a:off x="1" y="537049"/>
            <a:ext cx="12219710" cy="769441"/>
          </a:xfrm>
          <a:prstGeom prst="rect">
            <a:avLst/>
          </a:prstGeom>
          <a:solidFill>
            <a:schemeClr val="accent6">
              <a:lumMod val="75000"/>
            </a:schemeClr>
          </a:solid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Tree>
    <p:extLst>
      <p:ext uri="{BB962C8B-B14F-4D97-AF65-F5344CB8AC3E}">
        <p14:creationId xmlns:p14="http://schemas.microsoft.com/office/powerpoint/2010/main" val="191195553"/>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9297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523701"/>
            <a:ext cx="12219710" cy="769441"/>
          </a:xfrm>
          <a:prstGeom prst="rect">
            <a:avLst/>
          </a:prstGeom>
          <a:no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13</a:t>
            </a:fld>
            <a:endParaRPr lang="en-US" sz="1050" dirty="0"/>
          </a:p>
        </p:txBody>
      </p:sp>
      <p:grpSp>
        <p:nvGrpSpPr>
          <p:cNvPr id="24" name="Group 23">
            <a:extLst>
              <a:ext uri="{FF2B5EF4-FFF2-40B4-BE49-F238E27FC236}">
                <a16:creationId xmlns:a16="http://schemas.microsoft.com/office/drawing/2014/main" id="{0AE4233C-84BF-3A41-B5AD-1EC8694651CB}"/>
              </a:ext>
            </a:extLst>
          </p:cNvPr>
          <p:cNvGrpSpPr/>
          <p:nvPr/>
        </p:nvGrpSpPr>
        <p:grpSpPr>
          <a:xfrm>
            <a:off x="748560" y="1816565"/>
            <a:ext cx="2532993" cy="1734207"/>
            <a:chOff x="873983" y="1987232"/>
            <a:chExt cx="2532993" cy="1734207"/>
          </a:xfrm>
        </p:grpSpPr>
        <p:sp>
          <p:nvSpPr>
            <p:cNvPr id="8" name="Rectangle 7">
              <a:extLst>
                <a:ext uri="{FF2B5EF4-FFF2-40B4-BE49-F238E27FC236}">
                  <a16:creationId xmlns:a16="http://schemas.microsoft.com/office/drawing/2014/main" id="{22B53DBC-A47F-1745-9286-0BA4EFAD5886}"/>
                </a:ext>
              </a:extLst>
            </p:cNvPr>
            <p:cNvSpPr/>
            <p:nvPr/>
          </p:nvSpPr>
          <p:spPr>
            <a:xfrm>
              <a:off x="873983" y="1987232"/>
              <a:ext cx="2532993"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75B7C38-99BE-C14D-98EE-FA1B9A5ED6AF}"/>
                </a:ext>
              </a:extLst>
            </p:cNvPr>
            <p:cNvSpPr/>
            <p:nvPr/>
          </p:nvSpPr>
          <p:spPr>
            <a:xfrm>
              <a:off x="873983" y="1987232"/>
              <a:ext cx="2532993"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Student</a:t>
              </a:r>
            </a:p>
          </p:txBody>
        </p:sp>
        <p:sp>
          <p:nvSpPr>
            <p:cNvPr id="10" name="TextBox 3">
              <a:extLst>
                <a:ext uri="{FF2B5EF4-FFF2-40B4-BE49-F238E27FC236}">
                  <a16:creationId xmlns:a16="http://schemas.microsoft.com/office/drawing/2014/main" id="{2EFE4DE4-66A0-5748-99FC-32CCDA84904F}"/>
                </a:ext>
              </a:extLst>
            </p:cNvPr>
            <p:cNvSpPr txBox="1"/>
            <p:nvPr/>
          </p:nvSpPr>
          <p:spPr>
            <a:xfrm>
              <a:off x="873983" y="2439177"/>
              <a:ext cx="1967205"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StudentFullName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StudentAddress</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StudentDoB</a:t>
              </a:r>
              <a:endParaRPr lang="en-US" dirty="0">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F6C0CFEA-524B-B447-B80A-CDAF4E86923C}"/>
              </a:ext>
            </a:extLst>
          </p:cNvPr>
          <p:cNvGrpSpPr/>
          <p:nvPr/>
        </p:nvGrpSpPr>
        <p:grpSpPr>
          <a:xfrm>
            <a:off x="8659601" y="1816565"/>
            <a:ext cx="2783839" cy="1734207"/>
            <a:chOff x="8785024" y="1645898"/>
            <a:chExt cx="2783839" cy="1734207"/>
          </a:xfrm>
        </p:grpSpPr>
        <p:sp>
          <p:nvSpPr>
            <p:cNvPr id="11" name="Rectangle 10">
              <a:extLst>
                <a:ext uri="{FF2B5EF4-FFF2-40B4-BE49-F238E27FC236}">
                  <a16:creationId xmlns:a16="http://schemas.microsoft.com/office/drawing/2014/main" id="{65558E6D-90AD-8047-80ED-CE16D3EE03AF}"/>
                </a:ext>
              </a:extLst>
            </p:cNvPr>
            <p:cNvSpPr/>
            <p:nvPr/>
          </p:nvSpPr>
          <p:spPr>
            <a:xfrm>
              <a:off x="8785024" y="1645898"/>
              <a:ext cx="2783839"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14DFAC34-76B3-F246-B8E7-A13F99800794}"/>
                </a:ext>
              </a:extLst>
            </p:cNvPr>
            <p:cNvSpPr/>
            <p:nvPr/>
          </p:nvSpPr>
          <p:spPr>
            <a:xfrm>
              <a:off x="8785024" y="1645898"/>
              <a:ext cx="2783839"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Course</a:t>
              </a:r>
            </a:p>
          </p:txBody>
        </p:sp>
        <p:sp>
          <p:nvSpPr>
            <p:cNvPr id="13" name="TextBox 9">
              <a:extLst>
                <a:ext uri="{FF2B5EF4-FFF2-40B4-BE49-F238E27FC236}">
                  <a16:creationId xmlns:a16="http://schemas.microsoft.com/office/drawing/2014/main" id="{1E9AB4EF-E855-444A-8C38-C057CA48C167}"/>
                </a:ext>
              </a:extLst>
            </p:cNvPr>
            <p:cNvSpPr txBox="1"/>
            <p:nvPr/>
          </p:nvSpPr>
          <p:spPr>
            <a:xfrm>
              <a:off x="8785024" y="2189090"/>
              <a:ext cx="2783839"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CourseId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CourseName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CourseMandatory</a:t>
              </a:r>
              <a:r>
                <a:rPr lang="en-US" dirty="0">
                  <a:latin typeface="Arial" panose="020B0604020202020204" pitchFamily="34" charset="0"/>
                  <a:cs typeface="Arial" panose="020B0604020202020204" pitchFamily="34" charset="0"/>
                </a:rPr>
                <a:t>? (Y, N)</a:t>
              </a:r>
            </a:p>
          </p:txBody>
        </p:sp>
      </p:grpSp>
      <p:grpSp>
        <p:nvGrpSpPr>
          <p:cNvPr id="25" name="Group 24">
            <a:extLst>
              <a:ext uri="{FF2B5EF4-FFF2-40B4-BE49-F238E27FC236}">
                <a16:creationId xmlns:a16="http://schemas.microsoft.com/office/drawing/2014/main" id="{F60536C5-199D-E240-9A66-55EA60E24F62}"/>
              </a:ext>
            </a:extLst>
          </p:cNvPr>
          <p:cNvGrpSpPr/>
          <p:nvPr/>
        </p:nvGrpSpPr>
        <p:grpSpPr>
          <a:xfrm>
            <a:off x="4583838" y="1816565"/>
            <a:ext cx="2773479" cy="1734207"/>
            <a:chOff x="4398579" y="1789087"/>
            <a:chExt cx="2773479" cy="1734207"/>
          </a:xfrm>
        </p:grpSpPr>
        <p:sp>
          <p:nvSpPr>
            <p:cNvPr id="14" name="Rectangle 13">
              <a:extLst>
                <a:ext uri="{FF2B5EF4-FFF2-40B4-BE49-F238E27FC236}">
                  <a16:creationId xmlns:a16="http://schemas.microsoft.com/office/drawing/2014/main" id="{2BCD560F-BF87-6E44-9922-9B1372C6CF47}"/>
                </a:ext>
              </a:extLst>
            </p:cNvPr>
            <p:cNvSpPr/>
            <p:nvPr/>
          </p:nvSpPr>
          <p:spPr>
            <a:xfrm>
              <a:off x="4398579" y="1789087"/>
              <a:ext cx="2616121"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FE78D05-4D81-A149-9A32-E7F32F26A54E}"/>
                </a:ext>
              </a:extLst>
            </p:cNvPr>
            <p:cNvSpPr/>
            <p:nvPr/>
          </p:nvSpPr>
          <p:spPr>
            <a:xfrm>
              <a:off x="4398579" y="1789087"/>
              <a:ext cx="2616121"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err="1">
                  <a:solidFill>
                    <a:schemeClr val="tx1"/>
                  </a:solidFill>
                  <a:latin typeface="Arial" panose="020B0604020202020204" pitchFamily="34" charset="0"/>
                  <a:cs typeface="Arial" panose="020B0604020202020204" pitchFamily="34" charset="0"/>
                </a:rPr>
                <a:t>CompletedRegistration</a:t>
              </a:r>
              <a:endParaRPr lang="en-US" dirty="0">
                <a:solidFill>
                  <a:schemeClr val="tx1"/>
                </a:solidFill>
                <a:latin typeface="Arial" panose="020B0604020202020204" pitchFamily="34" charset="0"/>
                <a:cs typeface="Arial" panose="020B0604020202020204" pitchFamily="34" charset="0"/>
              </a:endParaRPr>
            </a:p>
          </p:txBody>
        </p:sp>
        <p:sp>
          <p:nvSpPr>
            <p:cNvPr id="16" name="TextBox 27">
              <a:extLst>
                <a:ext uri="{FF2B5EF4-FFF2-40B4-BE49-F238E27FC236}">
                  <a16:creationId xmlns:a16="http://schemas.microsoft.com/office/drawing/2014/main" id="{F770E134-0FA7-2A49-B965-13B648388B24}"/>
                </a:ext>
              </a:extLst>
            </p:cNvPr>
            <p:cNvSpPr txBox="1"/>
            <p:nvPr/>
          </p:nvSpPr>
          <p:spPr>
            <a:xfrm>
              <a:off x="4398579" y="2241032"/>
              <a:ext cx="277347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CompRegistrationId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(FK)</a:t>
              </a:r>
            </a:p>
            <a:p>
              <a:r>
                <a:rPr lang="en-US" dirty="0" err="1">
                  <a:latin typeface="Arial" panose="020B0604020202020204" pitchFamily="34" charset="0"/>
                  <a:cs typeface="Arial" panose="020B0604020202020204" pitchFamily="34" charset="0"/>
                </a:rPr>
                <a:t>CourseId</a:t>
              </a:r>
              <a:r>
                <a:rPr lang="en-US" dirty="0">
                  <a:latin typeface="Arial" panose="020B0604020202020204" pitchFamily="34" charset="0"/>
                  <a:cs typeface="Arial" panose="020B0604020202020204" pitchFamily="34" charset="0"/>
                </a:rPr>
                <a:t>(FK)</a:t>
              </a:r>
            </a:p>
            <a:p>
              <a:r>
                <a:rPr lang="en-US" dirty="0">
                  <a:latin typeface="Arial" panose="020B0604020202020204" pitchFamily="34" charset="0"/>
                  <a:cs typeface="Arial" panose="020B0604020202020204" pitchFamily="34" charset="0"/>
                </a:rPr>
                <a:t>Grade (A, B, C, D, F)</a:t>
              </a:r>
            </a:p>
          </p:txBody>
        </p:sp>
      </p:grpSp>
      <p:cxnSp>
        <p:nvCxnSpPr>
          <p:cNvPr id="17" name="Straight Arrow Connector 16">
            <a:extLst>
              <a:ext uri="{FF2B5EF4-FFF2-40B4-BE49-F238E27FC236}">
                <a16:creationId xmlns:a16="http://schemas.microsoft.com/office/drawing/2014/main" id="{A0C98AFB-007B-1549-ABB4-961AC5E1C647}"/>
              </a:ext>
            </a:extLst>
          </p:cNvPr>
          <p:cNvCxnSpPr>
            <a:cxnSpLocks/>
            <a:stCxn id="8" idx="3"/>
            <a:endCxn id="16" idx="1"/>
          </p:cNvCxnSpPr>
          <p:nvPr/>
        </p:nvCxnSpPr>
        <p:spPr>
          <a:xfrm>
            <a:off x="3281553" y="2683669"/>
            <a:ext cx="1302285" cy="185006"/>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29">
            <a:extLst>
              <a:ext uri="{FF2B5EF4-FFF2-40B4-BE49-F238E27FC236}">
                <a16:creationId xmlns:a16="http://schemas.microsoft.com/office/drawing/2014/main" id="{99D077F3-6DF2-7644-9713-A65046F14C8C}"/>
              </a:ext>
            </a:extLst>
          </p:cNvPr>
          <p:cNvSpPr txBox="1"/>
          <p:nvPr/>
        </p:nvSpPr>
        <p:spPr>
          <a:xfrm>
            <a:off x="7190423" y="2799948"/>
            <a:ext cx="162653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IsGradedFor</a:t>
            </a:r>
            <a:endParaRPr lang="en-US" dirty="0">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D071DD0A-04C7-1642-A432-486E8A2992C6}"/>
              </a:ext>
            </a:extLst>
          </p:cNvPr>
          <p:cNvCxnSpPr>
            <a:cxnSpLocks/>
            <a:stCxn id="13" idx="1"/>
            <a:endCxn id="14" idx="3"/>
          </p:cNvCxnSpPr>
          <p:nvPr/>
        </p:nvCxnSpPr>
        <p:spPr>
          <a:xfrm flipH="1" flipV="1">
            <a:off x="7199959" y="2683669"/>
            <a:ext cx="1459642" cy="13775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401EB7-3246-654B-81A0-D3183B0C98C6}"/>
              </a:ext>
            </a:extLst>
          </p:cNvPr>
          <p:cNvSpPr txBox="1"/>
          <p:nvPr/>
        </p:nvSpPr>
        <p:spPr>
          <a:xfrm>
            <a:off x="3510481" y="2719780"/>
            <a:ext cx="62390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Has</a:t>
            </a:r>
          </a:p>
        </p:txBody>
      </p:sp>
      <p:sp>
        <p:nvSpPr>
          <p:cNvPr id="21" name="TextBox 20">
            <a:extLst>
              <a:ext uri="{FF2B5EF4-FFF2-40B4-BE49-F238E27FC236}">
                <a16:creationId xmlns:a16="http://schemas.microsoft.com/office/drawing/2014/main" id="{90DCC84C-E884-5445-99C4-F19EE2FA0D36}"/>
              </a:ext>
            </a:extLst>
          </p:cNvPr>
          <p:cNvSpPr txBox="1"/>
          <p:nvPr/>
        </p:nvSpPr>
        <p:spPr>
          <a:xfrm>
            <a:off x="8382924" y="2452090"/>
            <a:ext cx="31290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91D333C4-FB8A-AB48-9B7F-E84C24826232}"/>
              </a:ext>
            </a:extLst>
          </p:cNvPr>
          <p:cNvSpPr txBox="1"/>
          <p:nvPr/>
        </p:nvSpPr>
        <p:spPr>
          <a:xfrm>
            <a:off x="7212438" y="2291574"/>
            <a:ext cx="35137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N</a:t>
            </a:r>
          </a:p>
        </p:txBody>
      </p:sp>
      <p:sp>
        <p:nvSpPr>
          <p:cNvPr id="23" name="TextBox 22">
            <a:extLst>
              <a:ext uri="{FF2B5EF4-FFF2-40B4-BE49-F238E27FC236}">
                <a16:creationId xmlns:a16="http://schemas.microsoft.com/office/drawing/2014/main" id="{799665D3-E4B0-1A4B-B389-6EA4A9BB1FF7}"/>
              </a:ext>
            </a:extLst>
          </p:cNvPr>
          <p:cNvSpPr txBox="1"/>
          <p:nvPr/>
        </p:nvSpPr>
        <p:spPr>
          <a:xfrm>
            <a:off x="4226221" y="2406840"/>
            <a:ext cx="35137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N</a:t>
            </a:r>
          </a:p>
        </p:txBody>
      </p:sp>
      <p:sp>
        <p:nvSpPr>
          <p:cNvPr id="29" name="TextBox 28">
            <a:extLst>
              <a:ext uri="{FF2B5EF4-FFF2-40B4-BE49-F238E27FC236}">
                <a16:creationId xmlns:a16="http://schemas.microsoft.com/office/drawing/2014/main" id="{3CD8C847-AC79-8248-A167-E9448D0F12A0}"/>
              </a:ext>
            </a:extLst>
          </p:cNvPr>
          <p:cNvSpPr txBox="1"/>
          <p:nvPr/>
        </p:nvSpPr>
        <p:spPr>
          <a:xfrm>
            <a:off x="3289133" y="2278566"/>
            <a:ext cx="31290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1</a:t>
            </a:r>
          </a:p>
        </p:txBody>
      </p:sp>
      <p:sp>
        <p:nvSpPr>
          <p:cNvPr id="28" name="TextBox 27">
            <a:extLst>
              <a:ext uri="{FF2B5EF4-FFF2-40B4-BE49-F238E27FC236}">
                <a16:creationId xmlns:a16="http://schemas.microsoft.com/office/drawing/2014/main" id="{C8F0F6A0-F731-D742-9C83-F311134E0762}"/>
              </a:ext>
            </a:extLst>
          </p:cNvPr>
          <p:cNvSpPr txBox="1"/>
          <p:nvPr/>
        </p:nvSpPr>
        <p:spPr>
          <a:xfrm>
            <a:off x="1526480" y="4154908"/>
            <a:ext cx="9139040" cy="461665"/>
          </a:xfrm>
          <a:prstGeom prst="rect">
            <a:avLst/>
          </a:prstGeom>
          <a:solidFill>
            <a:schemeClr val="accent2">
              <a:lumMod val="20000"/>
              <a:lumOff val="80000"/>
            </a:schemeClr>
          </a:solidFill>
          <a:ln>
            <a:solidFill>
              <a:schemeClr val="accent2"/>
            </a:solidFill>
          </a:ln>
        </p:spPr>
        <p:txBody>
          <a:bodyPr wrap="none" rtlCol="0">
            <a:spAutoFit/>
          </a:bodyPr>
          <a:lstStyle/>
          <a:p>
            <a:r>
              <a:rPr lang="en-US" sz="2400" dirty="0">
                <a:latin typeface="Arial" panose="020B0604020202020204" pitchFamily="34" charset="0"/>
                <a:cs typeface="Arial" panose="020B0604020202020204" pitchFamily="34" charset="0"/>
              </a:rPr>
              <a:t>How can we retrieve </a:t>
            </a:r>
            <a:r>
              <a:rPr lang="en-US" sz="2400" dirty="0" err="1">
                <a:latin typeface="Arial" panose="020B0604020202020204" pitchFamily="34" charset="0"/>
                <a:cs typeface="Arial" panose="020B0604020202020204" pitchFamily="34" charset="0"/>
              </a:rPr>
              <a:t>StudentFullName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CourseName</a:t>
            </a:r>
            <a:r>
              <a:rPr lang="en-US" sz="2400" dirty="0">
                <a:latin typeface="Arial" panose="020B0604020202020204" pitchFamily="34" charset="0"/>
                <a:cs typeface="Arial" panose="020B0604020202020204" pitchFamily="34" charset="0"/>
              </a:rPr>
              <a:t> and Grade?</a:t>
            </a:r>
          </a:p>
        </p:txBody>
      </p:sp>
      <p:sp>
        <p:nvSpPr>
          <p:cNvPr id="27" name="TextBox 26">
            <a:extLst>
              <a:ext uri="{FF2B5EF4-FFF2-40B4-BE49-F238E27FC236}">
                <a16:creationId xmlns:a16="http://schemas.microsoft.com/office/drawing/2014/main" id="{610F7DC4-8822-1349-A2BD-88AAF30CEEAF}"/>
              </a:ext>
            </a:extLst>
          </p:cNvPr>
          <p:cNvSpPr txBox="1"/>
          <p:nvPr/>
        </p:nvSpPr>
        <p:spPr>
          <a:xfrm>
            <a:off x="1554191" y="4831539"/>
            <a:ext cx="9111330" cy="830997"/>
          </a:xfrm>
          <a:prstGeom prst="rect">
            <a:avLst/>
          </a:prstGeom>
          <a:solidFill>
            <a:schemeClr val="accent2">
              <a:lumMod val="20000"/>
              <a:lumOff val="80000"/>
            </a:schemeClr>
          </a:solidFill>
          <a:ln>
            <a:solidFill>
              <a:schemeClr val="accent2"/>
            </a:solidFill>
          </a:ln>
        </p:spPr>
        <p:txBody>
          <a:bodyPr wrap="square" rtlCol="0">
            <a:spAutoFit/>
          </a:bodyPr>
          <a:lstStyle/>
          <a:p>
            <a:r>
              <a:rPr lang="en-US" sz="2400" dirty="0">
                <a:latin typeface="Arial" panose="020B0604020202020204" pitchFamily="34" charset="0"/>
                <a:cs typeface="Arial" panose="020B0604020202020204" pitchFamily="34" charset="0"/>
              </a:rPr>
              <a:t>How can we retrieve data correctly from the Student, Course and </a:t>
            </a:r>
            <a:r>
              <a:rPr lang="en-US" sz="2400" dirty="0" err="1">
                <a:latin typeface="Arial" panose="020B0604020202020204" pitchFamily="34" charset="0"/>
                <a:cs typeface="Arial" panose="020B0604020202020204" pitchFamily="34" charset="0"/>
              </a:rPr>
              <a:t>CompletedRegistration</a:t>
            </a:r>
            <a:r>
              <a:rPr lang="en-US" sz="2400" dirty="0">
                <a:latin typeface="Arial" panose="020B0604020202020204" pitchFamily="34" charset="0"/>
                <a:cs typeface="Arial" panose="020B0604020202020204" pitchFamily="34" charset="0"/>
              </a:rPr>
              <a:t> tables?</a:t>
            </a:r>
          </a:p>
        </p:txBody>
      </p:sp>
      <p:sp>
        <p:nvSpPr>
          <p:cNvPr id="30" name="TextBox 29">
            <a:extLst>
              <a:ext uri="{FF2B5EF4-FFF2-40B4-BE49-F238E27FC236}">
                <a16:creationId xmlns:a16="http://schemas.microsoft.com/office/drawing/2014/main" id="{3FDE4E75-3334-9F48-83A0-F89DA3FFAF63}"/>
              </a:ext>
            </a:extLst>
          </p:cNvPr>
          <p:cNvSpPr txBox="1"/>
          <p:nvPr/>
        </p:nvSpPr>
        <p:spPr>
          <a:xfrm>
            <a:off x="1540334" y="5877502"/>
            <a:ext cx="9111330" cy="830997"/>
          </a:xfrm>
          <a:prstGeom prst="rect">
            <a:avLst/>
          </a:prstGeom>
          <a:solidFill>
            <a:schemeClr val="accent2">
              <a:lumMod val="20000"/>
              <a:lumOff val="80000"/>
            </a:schemeClr>
          </a:solidFill>
          <a:ln>
            <a:solidFill>
              <a:schemeClr val="accent2"/>
            </a:solidFill>
          </a:ln>
        </p:spPr>
        <p:txBody>
          <a:bodyPr wrap="square" rtlCol="0">
            <a:spAutoFit/>
          </a:bodyPr>
          <a:lstStyle/>
          <a:p>
            <a:r>
              <a:rPr lang="en-US" sz="2400" dirty="0">
                <a:latin typeface="Arial" panose="020B0604020202020204" pitchFamily="34" charset="0"/>
                <a:cs typeface="Arial" panose="020B0604020202020204" pitchFamily="34" charset="0"/>
              </a:rPr>
              <a:t>We need to look for columns that are the same in multiple tables – the primary and foreign keys?</a:t>
            </a:r>
          </a:p>
        </p:txBody>
      </p:sp>
    </p:spTree>
    <p:extLst>
      <p:ext uri="{BB962C8B-B14F-4D97-AF65-F5344CB8AC3E}">
        <p14:creationId xmlns:p14="http://schemas.microsoft.com/office/powerpoint/2010/main" val="139701087"/>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4687"/>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505413"/>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Join Syntax </a:t>
            </a:r>
            <a:r>
              <a:rPr lang="en-US" sz="6000" b="1" dirty="0">
                <a:solidFill>
                  <a:srgbClr val="FF0000"/>
                </a:solidFill>
                <a:latin typeface="Bradley Hand ITC" panose="03070402050302030203" pitchFamily="66" charset="0"/>
              </a:rPr>
              <a:t>FROM</a:t>
            </a:r>
            <a:r>
              <a:rPr lang="en-US" sz="6000" b="1" dirty="0">
                <a:solidFill>
                  <a:schemeClr val="bg1"/>
                </a:solidFill>
                <a:latin typeface="Bradley Hand ITC" panose="03070402050302030203" pitchFamily="66" charset="0"/>
              </a:rPr>
              <a:t> clause</a:t>
            </a:r>
          </a:p>
        </p:txBody>
      </p:sp>
      <p:sp>
        <p:nvSpPr>
          <p:cNvPr id="3" name="Rectangle 2">
            <a:extLst>
              <a:ext uri="{FF2B5EF4-FFF2-40B4-BE49-F238E27FC236}">
                <a16:creationId xmlns:a16="http://schemas.microsoft.com/office/drawing/2014/main" id="{1EE640D1-A61D-6540-9843-1A1BC95C29F8}"/>
              </a:ext>
            </a:extLst>
          </p:cNvPr>
          <p:cNvSpPr/>
          <p:nvPr/>
        </p:nvSpPr>
        <p:spPr>
          <a:xfrm>
            <a:off x="247559" y="1526182"/>
            <a:ext cx="11696882" cy="1031051"/>
          </a:xfrm>
          <a:prstGeom prst="rect">
            <a:avLst/>
          </a:prstGeom>
          <a:solidFill>
            <a:schemeClr val="accent1">
              <a:lumMod val="20000"/>
              <a:lumOff val="80000"/>
            </a:schemeClr>
          </a:solidFill>
          <a:ln>
            <a:solidFill>
              <a:srgbClr val="002A7E"/>
            </a:solidFill>
          </a:ln>
        </p:spPr>
        <p:txBody>
          <a:bodyPr wrap="square">
            <a:spAutoFit/>
          </a:bodyPr>
          <a:lstStyle/>
          <a:p>
            <a:pPr marL="347345" marR="0">
              <a:spcBef>
                <a:spcPts val="300"/>
              </a:spcBef>
              <a:spcAft>
                <a:spcPts val="300"/>
              </a:spcAft>
              <a:tabLst>
                <a:tab pos="1371600" algn="l"/>
              </a:tabLst>
            </a:pPr>
            <a:r>
              <a:rPr lang="en-US" sz="2800" b="1" dirty="0">
                <a:latin typeface="Arial" panose="020B0604020202020204" pitchFamily="34" charset="0"/>
                <a:ea typeface="Times New Roman" panose="02020603050405020304" pitchFamily="18" charset="0"/>
                <a:cs typeface="Arial" panose="020B0604020202020204" pitchFamily="34" charset="0"/>
              </a:rPr>
              <a:t>SELECT </a:t>
            </a:r>
            <a:r>
              <a:rPr lang="en-US" sz="2800" b="1" dirty="0" err="1">
                <a:latin typeface="Arial" panose="020B0604020202020204" pitchFamily="34" charset="0"/>
                <a:ea typeface="Times New Roman" panose="02020603050405020304" pitchFamily="18" charset="0"/>
                <a:cs typeface="Arial" panose="020B0604020202020204" pitchFamily="34" charset="0"/>
              </a:rPr>
              <a:t>column_list</a:t>
            </a:r>
            <a:endParaRPr lang="en-US" sz="2800" b="1" dirty="0">
              <a:latin typeface="Arial" panose="020B0604020202020204" pitchFamily="34" charset="0"/>
              <a:ea typeface="Times New Roman" panose="02020603050405020304" pitchFamily="18" charset="0"/>
              <a:cs typeface="Arial" panose="020B0604020202020204" pitchFamily="34" charset="0"/>
            </a:endParaRPr>
          </a:p>
          <a:p>
            <a:pPr marL="347345" marR="0">
              <a:spcBef>
                <a:spcPts val="300"/>
              </a:spcBef>
              <a:spcAft>
                <a:spcPts val="300"/>
              </a:spcAft>
              <a:tabLst>
                <a:tab pos="1371600" algn="l"/>
              </a:tabLst>
            </a:pPr>
            <a:r>
              <a:rPr lang="en-US" sz="2800" b="1" dirty="0">
                <a:latin typeface="Arial" panose="020B0604020202020204" pitchFamily="34" charset="0"/>
                <a:ea typeface="Times New Roman" panose="02020603050405020304" pitchFamily="18" charset="0"/>
                <a:cs typeface="Arial" panose="020B0604020202020204" pitchFamily="34" charset="0"/>
              </a:rPr>
              <a:t>FROM table_1 INNER JOIN table_2 ON join_condition_1</a:t>
            </a:r>
          </a:p>
        </p:txBody>
      </p:sp>
      <p:sp>
        <p:nvSpPr>
          <p:cNvPr id="9" name="Rectangle 8">
            <a:extLst>
              <a:ext uri="{FF2B5EF4-FFF2-40B4-BE49-F238E27FC236}">
                <a16:creationId xmlns:a16="http://schemas.microsoft.com/office/drawing/2014/main" id="{E57F204A-2171-1F45-B97B-DA006972C55C}"/>
              </a:ext>
            </a:extLst>
          </p:cNvPr>
          <p:cNvSpPr/>
          <p:nvPr/>
        </p:nvSpPr>
        <p:spPr>
          <a:xfrm>
            <a:off x="247559" y="2724170"/>
            <a:ext cx="11696882" cy="1354217"/>
          </a:xfrm>
          <a:prstGeom prst="rect">
            <a:avLst/>
          </a:prstGeom>
          <a:solidFill>
            <a:schemeClr val="accent2">
              <a:lumMod val="20000"/>
              <a:lumOff val="80000"/>
            </a:schemeClr>
          </a:solidFill>
          <a:ln>
            <a:solidFill>
              <a:schemeClr val="accent2"/>
            </a:solidFill>
          </a:ln>
        </p:spPr>
        <p:txBody>
          <a:bodyPr wrap="square">
            <a:spAutoFit/>
          </a:bodyPr>
          <a:lstStyle/>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SELECT </a:t>
            </a:r>
            <a:r>
              <a:rPr lang="en-US" sz="2400" b="1" dirty="0" err="1">
                <a:latin typeface="Arial" panose="020B0604020202020204" pitchFamily="34" charset="0"/>
                <a:ea typeface="Times New Roman" panose="02020603050405020304" pitchFamily="18" charset="0"/>
                <a:cs typeface="Arial" panose="020B0604020202020204" pitchFamily="34" charset="0"/>
              </a:rPr>
              <a:t>StudentFullName</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CourseId</a:t>
            </a:r>
            <a:r>
              <a:rPr lang="en-US" sz="2400" b="1" dirty="0">
                <a:latin typeface="Arial" panose="020B0604020202020204" pitchFamily="34" charset="0"/>
                <a:ea typeface="Times New Roman" panose="02020603050405020304" pitchFamily="18" charset="0"/>
                <a:cs typeface="Arial" panose="020B0604020202020204" pitchFamily="34" charset="0"/>
              </a:rPr>
              <a:t>, Grade</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FROM  </a:t>
            </a:r>
            <a:r>
              <a:rPr lang="en-US" sz="2400" b="1" dirty="0" err="1">
                <a:latin typeface="Arial" panose="020B0604020202020204" pitchFamily="34" charset="0"/>
                <a:ea typeface="Times New Roman" panose="02020603050405020304" pitchFamily="18" charset="0"/>
                <a:cs typeface="Arial" panose="020B0604020202020204" pitchFamily="34" charset="0"/>
              </a:rPr>
              <a:t>CompletedRegistration</a:t>
            </a:r>
            <a:r>
              <a:rPr lang="en-US" sz="2400" b="1" dirty="0">
                <a:latin typeface="Arial" panose="020B0604020202020204" pitchFamily="34" charset="0"/>
                <a:ea typeface="Times New Roman" panose="02020603050405020304" pitchFamily="18" charset="0"/>
                <a:cs typeface="Arial" panose="020B0604020202020204" pitchFamily="34" charset="0"/>
              </a:rPr>
              <a:t> INNER JOIN Student </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ON </a:t>
            </a:r>
            <a:r>
              <a:rPr lang="en-US" sz="2400" b="1" dirty="0" err="1">
                <a:latin typeface="Arial" panose="020B0604020202020204" pitchFamily="34" charset="0"/>
                <a:ea typeface="Times New Roman" panose="02020603050405020304" pitchFamily="18" charset="0"/>
                <a:cs typeface="Arial" panose="020B0604020202020204" pitchFamily="34" charset="0"/>
              </a:rPr>
              <a:t>CompletedRegistration.StudentId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Student.StudentId</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7AA3862F-2FAA-894E-BAF9-2CF8D9080420}"/>
              </a:ext>
            </a:extLst>
          </p:cNvPr>
          <p:cNvSpPr/>
          <p:nvPr/>
        </p:nvSpPr>
        <p:spPr>
          <a:xfrm>
            <a:off x="247559" y="4245323"/>
            <a:ext cx="11696882" cy="2246769"/>
          </a:xfrm>
          <a:prstGeom prst="rect">
            <a:avLst/>
          </a:prstGeom>
          <a:solidFill>
            <a:schemeClr val="accent2">
              <a:lumMod val="20000"/>
              <a:lumOff val="80000"/>
            </a:schemeClr>
          </a:solidFill>
          <a:ln>
            <a:solidFill>
              <a:schemeClr val="accent2"/>
            </a:solidFill>
          </a:ln>
        </p:spPr>
        <p:txBody>
          <a:bodyPr wrap="square">
            <a:spAutoFit/>
          </a:bodyPr>
          <a:lstStyle/>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SELECT </a:t>
            </a:r>
            <a:r>
              <a:rPr lang="en-US" sz="2400" b="1" dirty="0" err="1">
                <a:latin typeface="Arial" panose="020B0604020202020204" pitchFamily="34" charset="0"/>
                <a:ea typeface="Times New Roman" panose="02020603050405020304" pitchFamily="18" charset="0"/>
                <a:cs typeface="Arial" panose="020B0604020202020204" pitchFamily="34" charset="0"/>
              </a:rPr>
              <a:t>StudentFullName</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CourseName</a:t>
            </a:r>
            <a:r>
              <a:rPr lang="en-US" sz="2400" b="1" dirty="0">
                <a:latin typeface="Arial" panose="020B0604020202020204" pitchFamily="34" charset="0"/>
                <a:ea typeface="Times New Roman" panose="02020603050405020304" pitchFamily="18" charset="0"/>
                <a:cs typeface="Arial" panose="020B0604020202020204" pitchFamily="34" charset="0"/>
              </a:rPr>
              <a:t>, Grade</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FROM  </a:t>
            </a:r>
            <a:r>
              <a:rPr lang="en-US" sz="2400" b="1" dirty="0" err="1">
                <a:latin typeface="Arial" panose="020B0604020202020204" pitchFamily="34" charset="0"/>
                <a:ea typeface="Times New Roman" panose="02020603050405020304" pitchFamily="18" charset="0"/>
                <a:cs typeface="Arial" panose="020B0604020202020204" pitchFamily="34" charset="0"/>
              </a:rPr>
              <a:t>CompletedRegistration</a:t>
            </a:r>
            <a:r>
              <a:rPr lang="en-US" sz="2400" b="1" dirty="0">
                <a:latin typeface="Arial" panose="020B0604020202020204" pitchFamily="34" charset="0"/>
                <a:ea typeface="Times New Roman" panose="02020603050405020304" pitchFamily="18" charset="0"/>
                <a:cs typeface="Arial" panose="020B0604020202020204" pitchFamily="34" charset="0"/>
              </a:rPr>
              <a:t> INNER JOIN Student </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ON </a:t>
            </a:r>
            <a:r>
              <a:rPr lang="en-US" sz="2400" b="1" dirty="0" err="1">
                <a:latin typeface="Arial" panose="020B0604020202020204" pitchFamily="34" charset="0"/>
                <a:ea typeface="Times New Roman" panose="02020603050405020304" pitchFamily="18" charset="0"/>
                <a:cs typeface="Arial" panose="020B0604020202020204" pitchFamily="34" charset="0"/>
              </a:rPr>
              <a:t>CompletedRegistration.StudentId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Student.StudentId</a:t>
            </a:r>
            <a:endParaRPr lang="en-US" sz="2400" b="1" dirty="0">
              <a:latin typeface="Arial" panose="020B0604020202020204" pitchFamily="34" charset="0"/>
              <a:ea typeface="Times New Roman" panose="02020603050405020304" pitchFamily="18" charset="0"/>
              <a:cs typeface="Arial" panose="020B0604020202020204" pitchFamily="34" charset="0"/>
            </a:endParaRP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INNER JOIN Course</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ON </a:t>
            </a:r>
            <a:r>
              <a:rPr lang="en-US" sz="2400" b="1" dirty="0" err="1">
                <a:latin typeface="Arial" panose="020B0604020202020204" pitchFamily="34" charset="0"/>
                <a:ea typeface="Times New Roman" panose="02020603050405020304" pitchFamily="18" charset="0"/>
                <a:cs typeface="Arial" panose="020B0604020202020204" pitchFamily="34" charset="0"/>
              </a:rPr>
              <a:t>CompletedRegistration.CourseId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Course.CourseID</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12" name="Slide Number Placeholder 12">
            <a:extLst>
              <a:ext uri="{FF2B5EF4-FFF2-40B4-BE49-F238E27FC236}">
                <a16:creationId xmlns:a16="http://schemas.microsoft.com/office/drawing/2014/main" id="{43119C4E-2D21-2C40-BCAC-710287C9AA55}"/>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14</a:t>
            </a:fld>
            <a:endParaRPr lang="en-US" sz="1050" dirty="0"/>
          </a:p>
        </p:txBody>
      </p:sp>
    </p:spTree>
    <p:extLst>
      <p:ext uri="{BB962C8B-B14F-4D97-AF65-F5344CB8AC3E}">
        <p14:creationId xmlns:p14="http://schemas.microsoft.com/office/powerpoint/2010/main" val="2284265766"/>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93042"/>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6" y="423768"/>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Join Syntax table aliases</a:t>
            </a:r>
          </a:p>
        </p:txBody>
      </p:sp>
      <p:sp>
        <p:nvSpPr>
          <p:cNvPr id="3" name="Rectangle 2">
            <a:extLst>
              <a:ext uri="{FF2B5EF4-FFF2-40B4-BE49-F238E27FC236}">
                <a16:creationId xmlns:a16="http://schemas.microsoft.com/office/drawing/2014/main" id="{1EE640D1-A61D-6540-9843-1A1BC95C29F8}"/>
              </a:ext>
            </a:extLst>
          </p:cNvPr>
          <p:cNvSpPr/>
          <p:nvPr/>
        </p:nvSpPr>
        <p:spPr>
          <a:xfrm>
            <a:off x="247559" y="1483820"/>
            <a:ext cx="11696882" cy="1031051"/>
          </a:xfrm>
          <a:prstGeom prst="rect">
            <a:avLst/>
          </a:prstGeom>
          <a:solidFill>
            <a:schemeClr val="accent1">
              <a:lumMod val="20000"/>
              <a:lumOff val="80000"/>
            </a:schemeClr>
          </a:solidFill>
          <a:ln>
            <a:solidFill>
              <a:srgbClr val="002A7E"/>
            </a:solidFill>
          </a:ln>
        </p:spPr>
        <p:txBody>
          <a:bodyPr wrap="square">
            <a:spAutoFit/>
          </a:bodyPr>
          <a:lstStyle/>
          <a:p>
            <a:pPr marL="347345" marR="0">
              <a:spcBef>
                <a:spcPts val="300"/>
              </a:spcBef>
              <a:spcAft>
                <a:spcPts val="300"/>
              </a:spcAft>
              <a:tabLst>
                <a:tab pos="1371600" algn="l"/>
              </a:tabLst>
            </a:pPr>
            <a:r>
              <a:rPr lang="en-US" sz="2800" b="1" dirty="0">
                <a:latin typeface="Arial" panose="020B0604020202020204" pitchFamily="34" charset="0"/>
                <a:ea typeface="Times New Roman" panose="02020603050405020304" pitchFamily="18" charset="0"/>
                <a:cs typeface="Arial" panose="020B0604020202020204" pitchFamily="34" charset="0"/>
              </a:rPr>
              <a:t>SELECT </a:t>
            </a:r>
            <a:r>
              <a:rPr lang="en-US" sz="2800" b="1" dirty="0" err="1">
                <a:latin typeface="Arial" panose="020B0604020202020204" pitchFamily="34" charset="0"/>
                <a:ea typeface="Times New Roman" panose="02020603050405020304" pitchFamily="18" charset="0"/>
                <a:cs typeface="Arial" panose="020B0604020202020204" pitchFamily="34" charset="0"/>
              </a:rPr>
              <a:t>column_list</a:t>
            </a:r>
            <a:endParaRPr lang="en-US" sz="2800" b="1" dirty="0">
              <a:latin typeface="Arial" panose="020B0604020202020204" pitchFamily="34" charset="0"/>
              <a:ea typeface="Times New Roman" panose="02020603050405020304" pitchFamily="18" charset="0"/>
              <a:cs typeface="Arial" panose="020B0604020202020204" pitchFamily="34" charset="0"/>
            </a:endParaRPr>
          </a:p>
          <a:p>
            <a:pPr marL="347345" marR="0">
              <a:spcBef>
                <a:spcPts val="300"/>
              </a:spcBef>
              <a:spcAft>
                <a:spcPts val="300"/>
              </a:spcAft>
              <a:tabLst>
                <a:tab pos="1371600" algn="l"/>
              </a:tabLst>
            </a:pPr>
            <a:r>
              <a:rPr lang="en-US" sz="2800" b="1" dirty="0">
                <a:latin typeface="Arial" panose="020B0604020202020204" pitchFamily="34" charset="0"/>
                <a:ea typeface="Times New Roman" panose="02020603050405020304" pitchFamily="18" charset="0"/>
                <a:cs typeface="Arial" panose="020B0604020202020204" pitchFamily="34" charset="0"/>
              </a:rPr>
              <a:t>FROM table_1 INNER JOIN table_2 ON join_condition_1</a:t>
            </a:r>
          </a:p>
        </p:txBody>
      </p:sp>
      <p:sp>
        <p:nvSpPr>
          <p:cNvPr id="9" name="Rectangle 8">
            <a:extLst>
              <a:ext uri="{FF2B5EF4-FFF2-40B4-BE49-F238E27FC236}">
                <a16:creationId xmlns:a16="http://schemas.microsoft.com/office/drawing/2014/main" id="{E57F204A-2171-1F45-B97B-DA006972C55C}"/>
              </a:ext>
            </a:extLst>
          </p:cNvPr>
          <p:cNvSpPr/>
          <p:nvPr/>
        </p:nvSpPr>
        <p:spPr>
          <a:xfrm>
            <a:off x="247559" y="2681808"/>
            <a:ext cx="11696882" cy="1354217"/>
          </a:xfrm>
          <a:prstGeom prst="rect">
            <a:avLst/>
          </a:prstGeom>
          <a:solidFill>
            <a:schemeClr val="accent2">
              <a:lumMod val="20000"/>
              <a:lumOff val="80000"/>
            </a:schemeClr>
          </a:solidFill>
          <a:ln>
            <a:solidFill>
              <a:schemeClr val="accent2"/>
            </a:solidFill>
          </a:ln>
        </p:spPr>
        <p:txBody>
          <a:bodyPr wrap="square">
            <a:spAutoFit/>
          </a:bodyPr>
          <a:lstStyle/>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SELECT </a:t>
            </a:r>
            <a:r>
              <a:rPr lang="en-US" sz="2400" b="1" dirty="0" err="1">
                <a:latin typeface="Arial" panose="020B0604020202020204" pitchFamily="34" charset="0"/>
                <a:ea typeface="Times New Roman" panose="02020603050405020304" pitchFamily="18" charset="0"/>
                <a:cs typeface="Arial" panose="020B0604020202020204" pitchFamily="34" charset="0"/>
              </a:rPr>
              <a:t>StudentFullName</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CourseId</a:t>
            </a:r>
            <a:r>
              <a:rPr lang="en-US" sz="2400" b="1" dirty="0">
                <a:latin typeface="Arial" panose="020B0604020202020204" pitchFamily="34" charset="0"/>
                <a:ea typeface="Times New Roman" panose="02020603050405020304" pitchFamily="18" charset="0"/>
                <a:cs typeface="Arial" panose="020B0604020202020204" pitchFamily="34" charset="0"/>
              </a:rPr>
              <a:t>, Grade</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FROM  </a:t>
            </a:r>
            <a:r>
              <a:rPr lang="en-US" sz="2400" b="1" dirty="0" err="1">
                <a:latin typeface="Arial" panose="020B0604020202020204" pitchFamily="34" charset="0"/>
                <a:ea typeface="Times New Roman" panose="02020603050405020304" pitchFamily="18" charset="0"/>
                <a:cs typeface="Arial" panose="020B0604020202020204" pitchFamily="34" charset="0"/>
              </a:rPr>
              <a:t>CompletedRegistration</a:t>
            </a:r>
            <a:r>
              <a:rPr lang="en-US" sz="2400" b="1" dirty="0">
                <a:latin typeface="Arial" panose="020B0604020202020204" pitchFamily="34" charset="0"/>
                <a:ea typeface="Times New Roman" panose="02020603050405020304" pitchFamily="18" charset="0"/>
                <a:cs typeface="Arial" panose="020B0604020202020204" pitchFamily="34" charset="0"/>
              </a:rPr>
              <a:t> CR INNER JOIN Student S</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ON </a:t>
            </a:r>
            <a:r>
              <a:rPr lang="en-US" sz="2400" b="1" dirty="0" err="1">
                <a:latin typeface="Arial" panose="020B0604020202020204" pitchFamily="34" charset="0"/>
                <a:ea typeface="Times New Roman" panose="02020603050405020304" pitchFamily="18" charset="0"/>
                <a:cs typeface="Arial" panose="020B0604020202020204" pitchFamily="34" charset="0"/>
              </a:rPr>
              <a:t>CR.StudentId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S.StudentId</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7AA3862F-2FAA-894E-BAF9-2CF8D9080420}"/>
              </a:ext>
            </a:extLst>
          </p:cNvPr>
          <p:cNvSpPr/>
          <p:nvPr/>
        </p:nvSpPr>
        <p:spPr>
          <a:xfrm>
            <a:off x="247559" y="4202961"/>
            <a:ext cx="11696882" cy="2246769"/>
          </a:xfrm>
          <a:prstGeom prst="rect">
            <a:avLst/>
          </a:prstGeom>
          <a:solidFill>
            <a:schemeClr val="accent2">
              <a:lumMod val="20000"/>
              <a:lumOff val="80000"/>
            </a:schemeClr>
          </a:solidFill>
          <a:ln>
            <a:solidFill>
              <a:schemeClr val="accent2"/>
            </a:solidFill>
          </a:ln>
        </p:spPr>
        <p:txBody>
          <a:bodyPr wrap="square">
            <a:spAutoFit/>
          </a:bodyPr>
          <a:lstStyle/>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SELECT </a:t>
            </a:r>
            <a:r>
              <a:rPr lang="en-US" sz="2400" b="1" dirty="0" err="1">
                <a:latin typeface="Arial" panose="020B0604020202020204" pitchFamily="34" charset="0"/>
                <a:ea typeface="Times New Roman" panose="02020603050405020304" pitchFamily="18" charset="0"/>
                <a:cs typeface="Arial" panose="020B0604020202020204" pitchFamily="34" charset="0"/>
              </a:rPr>
              <a:t>StudentFullName</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CourseName</a:t>
            </a:r>
            <a:r>
              <a:rPr lang="en-US" sz="2400" b="1" dirty="0">
                <a:latin typeface="Arial" panose="020B0604020202020204" pitchFamily="34" charset="0"/>
                <a:ea typeface="Times New Roman" panose="02020603050405020304" pitchFamily="18" charset="0"/>
                <a:cs typeface="Arial" panose="020B0604020202020204" pitchFamily="34" charset="0"/>
              </a:rPr>
              <a:t>, Grade</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FROM  </a:t>
            </a:r>
            <a:r>
              <a:rPr lang="en-US" sz="2400" b="1" dirty="0" err="1">
                <a:latin typeface="Arial" panose="020B0604020202020204" pitchFamily="34" charset="0"/>
                <a:ea typeface="Times New Roman" panose="02020603050405020304" pitchFamily="18" charset="0"/>
                <a:cs typeface="Arial" panose="020B0604020202020204" pitchFamily="34" charset="0"/>
              </a:rPr>
              <a:t>CompletedRegistration</a:t>
            </a:r>
            <a:r>
              <a:rPr lang="en-US" sz="2400" b="1" dirty="0">
                <a:latin typeface="Arial" panose="020B0604020202020204" pitchFamily="34" charset="0"/>
                <a:ea typeface="Times New Roman" panose="02020603050405020304" pitchFamily="18" charset="0"/>
                <a:cs typeface="Arial" panose="020B0604020202020204" pitchFamily="34" charset="0"/>
              </a:rPr>
              <a:t> CR INNER JOIN Student S</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ON </a:t>
            </a:r>
            <a:r>
              <a:rPr lang="en-US" sz="2400" b="1" dirty="0" err="1">
                <a:latin typeface="Arial" panose="020B0604020202020204" pitchFamily="34" charset="0"/>
                <a:ea typeface="Times New Roman" panose="02020603050405020304" pitchFamily="18" charset="0"/>
                <a:cs typeface="Arial" panose="020B0604020202020204" pitchFamily="34" charset="0"/>
              </a:rPr>
              <a:t>CR.StudentId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S.StudentId</a:t>
            </a:r>
            <a:endParaRPr lang="en-US" sz="2400" b="1" dirty="0">
              <a:latin typeface="Arial" panose="020B0604020202020204" pitchFamily="34" charset="0"/>
              <a:ea typeface="Times New Roman" panose="02020603050405020304" pitchFamily="18" charset="0"/>
              <a:cs typeface="Arial" panose="020B0604020202020204" pitchFamily="34" charset="0"/>
            </a:endParaRP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INNER JOIN Course C</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ON </a:t>
            </a:r>
            <a:r>
              <a:rPr lang="en-US" sz="2400" b="1" dirty="0" err="1">
                <a:latin typeface="Arial" panose="020B0604020202020204" pitchFamily="34" charset="0"/>
                <a:ea typeface="Times New Roman" panose="02020603050405020304" pitchFamily="18" charset="0"/>
                <a:cs typeface="Arial" panose="020B0604020202020204" pitchFamily="34" charset="0"/>
              </a:rPr>
              <a:t>CR.CourseId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C.CourseID</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8" name="Slide Number Placeholder 12">
            <a:extLst>
              <a:ext uri="{FF2B5EF4-FFF2-40B4-BE49-F238E27FC236}">
                <a16:creationId xmlns:a16="http://schemas.microsoft.com/office/drawing/2014/main" id="{ECA5ADDC-34F3-4F46-A69D-6481343C4379}"/>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15</a:t>
            </a:fld>
            <a:endParaRPr lang="en-US" sz="1050" dirty="0"/>
          </a:p>
        </p:txBody>
      </p:sp>
      <p:sp>
        <p:nvSpPr>
          <p:cNvPr id="4" name="Oval 3">
            <a:extLst>
              <a:ext uri="{FF2B5EF4-FFF2-40B4-BE49-F238E27FC236}">
                <a16:creationId xmlns:a16="http://schemas.microsoft.com/office/drawing/2014/main" id="{3E9C60A6-2C33-481D-A368-B01DF18B86D2}"/>
              </a:ext>
            </a:extLst>
          </p:cNvPr>
          <p:cNvSpPr/>
          <p:nvPr/>
        </p:nvSpPr>
        <p:spPr>
          <a:xfrm>
            <a:off x="5053781" y="2880852"/>
            <a:ext cx="658761" cy="548148"/>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E5D778-2DEC-46EC-945B-E75F5DBA0687}"/>
              </a:ext>
            </a:extLst>
          </p:cNvPr>
          <p:cNvSpPr/>
          <p:nvPr/>
        </p:nvSpPr>
        <p:spPr>
          <a:xfrm>
            <a:off x="8667136" y="2871172"/>
            <a:ext cx="437536" cy="548148"/>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174130"/>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830997"/>
          </a:xfrm>
          <a:prstGeom prst="rect">
            <a:avLst/>
          </a:prstGeom>
          <a:solidFill>
            <a:schemeClr val="accent6">
              <a:lumMod val="75000"/>
            </a:schemeClr>
          </a:solidFill>
        </p:spPr>
        <p:txBody>
          <a:bodyPr wrap="square" rtlCol="0">
            <a:spAutoFit/>
          </a:bodyPr>
          <a:lstStyle/>
          <a:p>
            <a:r>
              <a:rPr lang="en-US" sz="4800" b="1" dirty="0">
                <a:solidFill>
                  <a:schemeClr val="bg1"/>
                </a:solidFill>
                <a:latin typeface="Bradley Hand ITC" panose="03070402050302030203" pitchFamily="66" charset="0"/>
              </a:rPr>
              <a:t>Join Syntax – precisely defining columns</a:t>
            </a:r>
          </a:p>
        </p:txBody>
      </p:sp>
      <p:sp>
        <p:nvSpPr>
          <p:cNvPr id="10" name="Rectangle 9">
            <a:extLst>
              <a:ext uri="{FF2B5EF4-FFF2-40B4-BE49-F238E27FC236}">
                <a16:creationId xmlns:a16="http://schemas.microsoft.com/office/drawing/2014/main" id="{7AA3862F-2FAA-894E-BAF9-2CF8D9080420}"/>
              </a:ext>
            </a:extLst>
          </p:cNvPr>
          <p:cNvSpPr/>
          <p:nvPr/>
        </p:nvSpPr>
        <p:spPr>
          <a:xfrm>
            <a:off x="247559" y="1326319"/>
            <a:ext cx="11696882" cy="1938992"/>
          </a:xfrm>
          <a:prstGeom prst="rect">
            <a:avLst/>
          </a:prstGeom>
          <a:solidFill>
            <a:schemeClr val="accent2">
              <a:lumMod val="20000"/>
              <a:lumOff val="80000"/>
            </a:schemeClr>
          </a:solidFill>
          <a:ln>
            <a:solidFill>
              <a:schemeClr val="accent2"/>
            </a:solidFill>
          </a:ln>
        </p:spPr>
        <p:txBody>
          <a:bodyPr wrap="square">
            <a:spAutoFit/>
          </a:bodyPr>
          <a:lstStyle/>
          <a:p>
            <a:pPr marL="347345" marR="0">
              <a:spcBef>
                <a:spcPts val="300"/>
              </a:spcBef>
              <a:spcAft>
                <a:spcPts val="300"/>
              </a:spcAft>
              <a:tabLst>
                <a:tab pos="1371600" algn="l"/>
              </a:tabLst>
            </a:pPr>
            <a:r>
              <a:rPr lang="en-US" sz="2000" b="1" dirty="0">
                <a:latin typeface="Arial" panose="020B0604020202020204" pitchFamily="34" charset="0"/>
                <a:ea typeface="Times New Roman" panose="02020603050405020304" pitchFamily="18" charset="0"/>
                <a:cs typeface="Arial" panose="020B0604020202020204" pitchFamily="34" charset="0"/>
              </a:rPr>
              <a:t>SELECT </a:t>
            </a:r>
            <a:r>
              <a:rPr lang="en-US" sz="2000" b="1" dirty="0" err="1">
                <a:latin typeface="Arial" panose="020B0604020202020204" pitchFamily="34" charset="0"/>
                <a:ea typeface="Times New Roman" panose="02020603050405020304" pitchFamily="18" charset="0"/>
                <a:cs typeface="Arial" panose="020B0604020202020204" pitchFamily="34" charset="0"/>
              </a:rPr>
              <a:t>StudentId</a:t>
            </a:r>
            <a:r>
              <a:rPr lang="en-US" sz="2000" b="1" dirty="0">
                <a:latin typeface="Arial" panose="020B0604020202020204" pitchFamily="34" charset="0"/>
                <a:ea typeface="Times New Roman" panose="02020603050405020304" pitchFamily="18" charset="0"/>
                <a:cs typeface="Arial" panose="020B0604020202020204" pitchFamily="34" charset="0"/>
              </a:rPr>
              <a:t>, </a:t>
            </a:r>
            <a:r>
              <a:rPr lang="en-US" sz="2000" b="1" dirty="0" err="1">
                <a:latin typeface="Arial" panose="020B0604020202020204" pitchFamily="34" charset="0"/>
                <a:ea typeface="Times New Roman" panose="02020603050405020304" pitchFamily="18" charset="0"/>
                <a:cs typeface="Arial" panose="020B0604020202020204" pitchFamily="34" charset="0"/>
              </a:rPr>
              <a:t>StudentFullName</a:t>
            </a:r>
            <a:r>
              <a:rPr lang="en-US" sz="2000" b="1" dirty="0">
                <a:latin typeface="Arial" panose="020B0604020202020204" pitchFamily="34" charset="0"/>
                <a:ea typeface="Times New Roman" panose="02020603050405020304" pitchFamily="18" charset="0"/>
                <a:cs typeface="Arial" panose="020B0604020202020204" pitchFamily="34" charset="0"/>
              </a:rPr>
              <a:t>, </a:t>
            </a:r>
            <a:r>
              <a:rPr lang="en-US" sz="2000" b="1" dirty="0" err="1">
                <a:latin typeface="Arial" panose="020B0604020202020204" pitchFamily="34" charset="0"/>
                <a:ea typeface="Times New Roman" panose="02020603050405020304" pitchFamily="18" charset="0"/>
                <a:cs typeface="Arial" panose="020B0604020202020204" pitchFamily="34" charset="0"/>
              </a:rPr>
              <a:t>CourseName</a:t>
            </a:r>
            <a:r>
              <a:rPr lang="en-US" sz="2000" b="1" dirty="0">
                <a:latin typeface="Arial" panose="020B0604020202020204" pitchFamily="34" charset="0"/>
                <a:ea typeface="Times New Roman" panose="02020603050405020304" pitchFamily="18" charset="0"/>
                <a:cs typeface="Arial" panose="020B0604020202020204" pitchFamily="34" charset="0"/>
              </a:rPr>
              <a:t>, Grade</a:t>
            </a:r>
          </a:p>
          <a:p>
            <a:pPr marL="347345" marR="0">
              <a:spcBef>
                <a:spcPts val="300"/>
              </a:spcBef>
              <a:spcAft>
                <a:spcPts val="300"/>
              </a:spcAft>
              <a:tabLst>
                <a:tab pos="1371600" algn="l"/>
              </a:tabLst>
            </a:pPr>
            <a:r>
              <a:rPr lang="en-US" sz="2000" b="1" dirty="0">
                <a:latin typeface="Arial" panose="020B0604020202020204" pitchFamily="34" charset="0"/>
                <a:ea typeface="Times New Roman" panose="02020603050405020304" pitchFamily="18" charset="0"/>
                <a:cs typeface="Arial" panose="020B0604020202020204" pitchFamily="34" charset="0"/>
              </a:rPr>
              <a:t>FROM  </a:t>
            </a:r>
            <a:r>
              <a:rPr lang="en-US" sz="2000" b="1" dirty="0" err="1">
                <a:latin typeface="Arial" panose="020B0604020202020204" pitchFamily="34" charset="0"/>
                <a:ea typeface="Times New Roman" panose="02020603050405020304" pitchFamily="18" charset="0"/>
                <a:cs typeface="Arial" panose="020B0604020202020204" pitchFamily="34" charset="0"/>
              </a:rPr>
              <a:t>CompletedRegistration</a:t>
            </a:r>
            <a:r>
              <a:rPr lang="en-US" sz="2000" b="1" dirty="0">
                <a:latin typeface="Arial" panose="020B0604020202020204" pitchFamily="34" charset="0"/>
                <a:ea typeface="Times New Roman" panose="02020603050405020304" pitchFamily="18" charset="0"/>
                <a:cs typeface="Arial" panose="020B0604020202020204" pitchFamily="34" charset="0"/>
              </a:rPr>
              <a:t> CR INNER JOIN Student S</a:t>
            </a:r>
          </a:p>
          <a:p>
            <a:pPr marL="347345" marR="0">
              <a:spcBef>
                <a:spcPts val="300"/>
              </a:spcBef>
              <a:spcAft>
                <a:spcPts val="300"/>
              </a:spcAft>
              <a:tabLst>
                <a:tab pos="1371600" algn="l"/>
              </a:tabLst>
            </a:pPr>
            <a:r>
              <a:rPr lang="en-US" sz="2000" b="1" dirty="0">
                <a:latin typeface="Arial" panose="020B0604020202020204" pitchFamily="34" charset="0"/>
                <a:ea typeface="Times New Roman" panose="02020603050405020304" pitchFamily="18" charset="0"/>
                <a:cs typeface="Arial" panose="020B0604020202020204" pitchFamily="34" charset="0"/>
              </a:rPr>
              <a:t>	    ON </a:t>
            </a:r>
            <a:r>
              <a:rPr lang="en-US" sz="2000" b="1" dirty="0" err="1">
                <a:latin typeface="Arial" panose="020B0604020202020204" pitchFamily="34" charset="0"/>
                <a:ea typeface="Times New Roman" panose="02020603050405020304" pitchFamily="18" charset="0"/>
                <a:cs typeface="Arial" panose="020B0604020202020204" pitchFamily="34" charset="0"/>
              </a:rPr>
              <a:t>CR.StudentId</a:t>
            </a:r>
            <a:r>
              <a:rPr lang="en-US" sz="2000" b="1" dirty="0">
                <a:latin typeface="Arial" panose="020B0604020202020204" pitchFamily="34" charset="0"/>
                <a:ea typeface="Times New Roman" panose="02020603050405020304" pitchFamily="18" charset="0"/>
                <a:cs typeface="Arial" panose="020B0604020202020204" pitchFamily="34" charset="0"/>
              </a:rPr>
              <a:t> = 	</a:t>
            </a:r>
            <a:r>
              <a:rPr lang="en-US" sz="2000" b="1" dirty="0" err="1">
                <a:latin typeface="Arial" panose="020B0604020202020204" pitchFamily="34" charset="0"/>
                <a:ea typeface="Times New Roman" panose="02020603050405020304" pitchFamily="18" charset="0"/>
                <a:cs typeface="Arial" panose="020B0604020202020204" pitchFamily="34" charset="0"/>
              </a:rPr>
              <a:t>S.StudentId</a:t>
            </a:r>
            <a:endParaRPr lang="en-US" sz="2000" b="1" dirty="0">
              <a:latin typeface="Arial" panose="020B0604020202020204" pitchFamily="34" charset="0"/>
              <a:ea typeface="Times New Roman" panose="02020603050405020304" pitchFamily="18" charset="0"/>
              <a:cs typeface="Arial" panose="020B0604020202020204" pitchFamily="34" charset="0"/>
            </a:endParaRPr>
          </a:p>
          <a:p>
            <a:pPr marL="347345" marR="0">
              <a:spcBef>
                <a:spcPts val="300"/>
              </a:spcBef>
              <a:spcAft>
                <a:spcPts val="300"/>
              </a:spcAft>
              <a:tabLst>
                <a:tab pos="1371600" algn="l"/>
              </a:tabLst>
            </a:pPr>
            <a:r>
              <a:rPr lang="en-US" sz="2000" b="1" dirty="0">
                <a:latin typeface="Arial" panose="020B0604020202020204" pitchFamily="34" charset="0"/>
                <a:ea typeface="Times New Roman" panose="02020603050405020304" pitchFamily="18" charset="0"/>
                <a:cs typeface="Arial" panose="020B0604020202020204" pitchFamily="34" charset="0"/>
              </a:rPr>
              <a:t>            INNER JOIN Course C</a:t>
            </a:r>
          </a:p>
          <a:p>
            <a:pPr marL="347345" marR="0">
              <a:spcBef>
                <a:spcPts val="300"/>
              </a:spcBef>
              <a:spcAft>
                <a:spcPts val="300"/>
              </a:spcAft>
              <a:tabLst>
                <a:tab pos="1371600" algn="l"/>
              </a:tabLst>
            </a:pPr>
            <a:r>
              <a:rPr lang="en-US" sz="2000" b="1" dirty="0">
                <a:latin typeface="Arial" panose="020B0604020202020204" pitchFamily="34" charset="0"/>
                <a:ea typeface="Times New Roman" panose="02020603050405020304" pitchFamily="18" charset="0"/>
                <a:cs typeface="Arial" panose="020B0604020202020204" pitchFamily="34" charset="0"/>
              </a:rPr>
              <a:t>                ON </a:t>
            </a:r>
            <a:r>
              <a:rPr lang="en-US" sz="2000" b="1" dirty="0" err="1">
                <a:latin typeface="Arial" panose="020B0604020202020204" pitchFamily="34" charset="0"/>
                <a:ea typeface="Times New Roman" panose="02020603050405020304" pitchFamily="18" charset="0"/>
                <a:cs typeface="Arial" panose="020B0604020202020204" pitchFamily="34" charset="0"/>
              </a:rPr>
              <a:t>CR.CourseId</a:t>
            </a:r>
            <a:r>
              <a:rPr lang="en-US" sz="2000" b="1" dirty="0">
                <a:latin typeface="Arial" panose="020B0604020202020204" pitchFamily="34" charset="0"/>
                <a:ea typeface="Times New Roman" panose="02020603050405020304" pitchFamily="18" charset="0"/>
                <a:cs typeface="Arial" panose="020B0604020202020204" pitchFamily="34" charset="0"/>
              </a:rPr>
              <a:t> = </a:t>
            </a:r>
            <a:r>
              <a:rPr lang="en-US" sz="2000" b="1" dirty="0" err="1">
                <a:latin typeface="Arial" panose="020B0604020202020204" pitchFamily="34" charset="0"/>
                <a:ea typeface="Times New Roman" panose="02020603050405020304" pitchFamily="18" charset="0"/>
                <a:cs typeface="Arial" panose="020B0604020202020204" pitchFamily="34" charset="0"/>
              </a:rPr>
              <a:t>C.CourseID</a:t>
            </a:r>
            <a:endParaRPr lang="en-US" sz="2000" b="1" dirty="0">
              <a:latin typeface="Arial" panose="020B0604020202020204" pitchFamily="34" charset="0"/>
              <a:ea typeface="Times New Roman" panose="02020603050405020304" pitchFamily="18" charset="0"/>
              <a:cs typeface="Arial" panose="020B0604020202020204" pitchFamily="34" charset="0"/>
            </a:endParaRPr>
          </a:p>
        </p:txBody>
      </p:sp>
      <p:sp>
        <p:nvSpPr>
          <p:cNvPr id="11" name="Slide Number Placeholder 12">
            <a:extLst>
              <a:ext uri="{FF2B5EF4-FFF2-40B4-BE49-F238E27FC236}">
                <a16:creationId xmlns:a16="http://schemas.microsoft.com/office/drawing/2014/main" id="{E3598B72-F630-9742-A0EF-3524D9F4CB4D}"/>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16</a:t>
            </a:fld>
            <a:endParaRPr lang="en-US" sz="1050" dirty="0"/>
          </a:p>
        </p:txBody>
      </p:sp>
      <p:grpSp>
        <p:nvGrpSpPr>
          <p:cNvPr id="3" name="Group 2">
            <a:extLst>
              <a:ext uri="{FF2B5EF4-FFF2-40B4-BE49-F238E27FC236}">
                <a16:creationId xmlns:a16="http://schemas.microsoft.com/office/drawing/2014/main" id="{A27E7F5B-F0FA-4D9D-8BF2-DE544226C431}"/>
              </a:ext>
            </a:extLst>
          </p:cNvPr>
          <p:cNvGrpSpPr/>
          <p:nvPr/>
        </p:nvGrpSpPr>
        <p:grpSpPr>
          <a:xfrm>
            <a:off x="508562" y="3265311"/>
            <a:ext cx="10694880" cy="1734207"/>
            <a:chOff x="695375" y="3797474"/>
            <a:chExt cx="10694880" cy="1734207"/>
          </a:xfrm>
        </p:grpSpPr>
        <p:grpSp>
          <p:nvGrpSpPr>
            <p:cNvPr id="7" name="Group 6">
              <a:extLst>
                <a:ext uri="{FF2B5EF4-FFF2-40B4-BE49-F238E27FC236}">
                  <a16:creationId xmlns:a16="http://schemas.microsoft.com/office/drawing/2014/main" id="{AD294EE2-3D29-4AC4-BBB6-E2F652CA2FC5}"/>
                </a:ext>
              </a:extLst>
            </p:cNvPr>
            <p:cNvGrpSpPr/>
            <p:nvPr/>
          </p:nvGrpSpPr>
          <p:grpSpPr>
            <a:xfrm>
              <a:off x="695375" y="3797474"/>
              <a:ext cx="2532993" cy="1734207"/>
              <a:chOff x="873983" y="1987232"/>
              <a:chExt cx="2532993" cy="1734207"/>
            </a:xfrm>
          </p:grpSpPr>
          <p:sp>
            <p:nvSpPr>
              <p:cNvPr id="8" name="Rectangle 7">
                <a:extLst>
                  <a:ext uri="{FF2B5EF4-FFF2-40B4-BE49-F238E27FC236}">
                    <a16:creationId xmlns:a16="http://schemas.microsoft.com/office/drawing/2014/main" id="{0EEA536C-D99F-40C1-9594-710E5F29C1CA}"/>
                  </a:ext>
                </a:extLst>
              </p:cNvPr>
              <p:cNvSpPr/>
              <p:nvPr/>
            </p:nvSpPr>
            <p:spPr>
              <a:xfrm>
                <a:off x="873983" y="1987232"/>
                <a:ext cx="2532993"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F0E3DD2-C759-4D4B-B51A-869394A1932A}"/>
                  </a:ext>
                </a:extLst>
              </p:cNvPr>
              <p:cNvSpPr/>
              <p:nvPr/>
            </p:nvSpPr>
            <p:spPr>
              <a:xfrm>
                <a:off x="873983" y="1987232"/>
                <a:ext cx="2532993"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Student</a:t>
                </a:r>
              </a:p>
            </p:txBody>
          </p:sp>
          <p:sp>
            <p:nvSpPr>
              <p:cNvPr id="12" name="TextBox 3">
                <a:extLst>
                  <a:ext uri="{FF2B5EF4-FFF2-40B4-BE49-F238E27FC236}">
                    <a16:creationId xmlns:a16="http://schemas.microsoft.com/office/drawing/2014/main" id="{888E8804-C773-4BA0-8E48-8B1EF3B364C0}"/>
                  </a:ext>
                </a:extLst>
              </p:cNvPr>
              <p:cNvSpPr txBox="1"/>
              <p:nvPr/>
            </p:nvSpPr>
            <p:spPr>
              <a:xfrm>
                <a:off x="873983" y="2439177"/>
                <a:ext cx="1967205"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StudentFullName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StudentAddress</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StudentDoB</a:t>
                </a:r>
                <a:endParaRPr lang="en-US" dirty="0">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1CF28FFA-E373-4FC9-BDA5-AD1154D1AA9D}"/>
                </a:ext>
              </a:extLst>
            </p:cNvPr>
            <p:cNvGrpSpPr/>
            <p:nvPr/>
          </p:nvGrpSpPr>
          <p:grpSpPr>
            <a:xfrm>
              <a:off x="8606416" y="3797474"/>
              <a:ext cx="2783839" cy="1734207"/>
              <a:chOff x="8785024" y="1645898"/>
              <a:chExt cx="2783839" cy="1734207"/>
            </a:xfrm>
          </p:grpSpPr>
          <p:sp>
            <p:nvSpPr>
              <p:cNvPr id="14" name="Rectangle 13">
                <a:extLst>
                  <a:ext uri="{FF2B5EF4-FFF2-40B4-BE49-F238E27FC236}">
                    <a16:creationId xmlns:a16="http://schemas.microsoft.com/office/drawing/2014/main" id="{0BE5BD10-14D0-4342-B8C6-3CBB740A5C0A}"/>
                  </a:ext>
                </a:extLst>
              </p:cNvPr>
              <p:cNvSpPr/>
              <p:nvPr/>
            </p:nvSpPr>
            <p:spPr>
              <a:xfrm>
                <a:off x="8785024" y="1645898"/>
                <a:ext cx="2783839"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36C3BD50-2F9A-4634-A702-412280FB05EF}"/>
                  </a:ext>
                </a:extLst>
              </p:cNvPr>
              <p:cNvSpPr/>
              <p:nvPr/>
            </p:nvSpPr>
            <p:spPr>
              <a:xfrm>
                <a:off x="8785024" y="1645898"/>
                <a:ext cx="2783839"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Course</a:t>
                </a:r>
              </a:p>
            </p:txBody>
          </p:sp>
          <p:sp>
            <p:nvSpPr>
              <p:cNvPr id="16" name="TextBox 9">
                <a:extLst>
                  <a:ext uri="{FF2B5EF4-FFF2-40B4-BE49-F238E27FC236}">
                    <a16:creationId xmlns:a16="http://schemas.microsoft.com/office/drawing/2014/main" id="{31BDC3C0-FD8E-4A99-8E16-B05A86267A0D}"/>
                  </a:ext>
                </a:extLst>
              </p:cNvPr>
              <p:cNvSpPr txBox="1"/>
              <p:nvPr/>
            </p:nvSpPr>
            <p:spPr>
              <a:xfrm>
                <a:off x="8785024" y="2189090"/>
                <a:ext cx="2783839"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CourseId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CourseName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CourseMandatory</a:t>
                </a:r>
                <a:r>
                  <a:rPr lang="en-US" dirty="0">
                    <a:latin typeface="Arial" panose="020B0604020202020204" pitchFamily="34" charset="0"/>
                    <a:cs typeface="Arial" panose="020B0604020202020204" pitchFamily="34" charset="0"/>
                  </a:rPr>
                  <a:t>? (Y, N)</a:t>
                </a:r>
              </a:p>
            </p:txBody>
          </p:sp>
        </p:grpSp>
        <p:grpSp>
          <p:nvGrpSpPr>
            <p:cNvPr id="17" name="Group 16">
              <a:extLst>
                <a:ext uri="{FF2B5EF4-FFF2-40B4-BE49-F238E27FC236}">
                  <a16:creationId xmlns:a16="http://schemas.microsoft.com/office/drawing/2014/main" id="{94CE2DE6-B8EA-4EF5-A145-817C784A897B}"/>
                </a:ext>
              </a:extLst>
            </p:cNvPr>
            <p:cNvGrpSpPr/>
            <p:nvPr/>
          </p:nvGrpSpPr>
          <p:grpSpPr>
            <a:xfrm>
              <a:off x="4530653" y="3797474"/>
              <a:ext cx="2773479" cy="1734207"/>
              <a:chOff x="4398579" y="1789087"/>
              <a:chExt cx="2773479" cy="1734207"/>
            </a:xfrm>
          </p:grpSpPr>
          <p:sp>
            <p:nvSpPr>
              <p:cNvPr id="18" name="Rectangle 17">
                <a:extLst>
                  <a:ext uri="{FF2B5EF4-FFF2-40B4-BE49-F238E27FC236}">
                    <a16:creationId xmlns:a16="http://schemas.microsoft.com/office/drawing/2014/main" id="{D4983730-908A-45DF-8027-839433C48020}"/>
                  </a:ext>
                </a:extLst>
              </p:cNvPr>
              <p:cNvSpPr/>
              <p:nvPr/>
            </p:nvSpPr>
            <p:spPr>
              <a:xfrm>
                <a:off x="4398579" y="1789087"/>
                <a:ext cx="2616121" cy="17342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11B3216-0D01-4090-928D-87BC723B9B9E}"/>
                  </a:ext>
                </a:extLst>
              </p:cNvPr>
              <p:cNvSpPr/>
              <p:nvPr/>
            </p:nvSpPr>
            <p:spPr>
              <a:xfrm>
                <a:off x="4398579" y="1789087"/>
                <a:ext cx="2616121"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err="1">
                    <a:solidFill>
                      <a:schemeClr val="tx1"/>
                    </a:solidFill>
                    <a:latin typeface="Arial" panose="020B0604020202020204" pitchFamily="34" charset="0"/>
                    <a:cs typeface="Arial" panose="020B0604020202020204" pitchFamily="34" charset="0"/>
                  </a:rPr>
                  <a:t>CompletedRegistration</a:t>
                </a:r>
                <a:endParaRPr lang="en-US" dirty="0">
                  <a:solidFill>
                    <a:schemeClr val="tx1"/>
                  </a:solidFill>
                  <a:latin typeface="Arial" panose="020B0604020202020204" pitchFamily="34" charset="0"/>
                  <a:cs typeface="Arial" panose="020B0604020202020204" pitchFamily="34" charset="0"/>
                </a:endParaRPr>
              </a:p>
            </p:txBody>
          </p:sp>
          <p:sp>
            <p:nvSpPr>
              <p:cNvPr id="20" name="TextBox 27">
                <a:extLst>
                  <a:ext uri="{FF2B5EF4-FFF2-40B4-BE49-F238E27FC236}">
                    <a16:creationId xmlns:a16="http://schemas.microsoft.com/office/drawing/2014/main" id="{54E6486B-D22B-4DD9-BEFA-C571C8F0817D}"/>
                  </a:ext>
                </a:extLst>
              </p:cNvPr>
              <p:cNvSpPr txBox="1"/>
              <p:nvPr/>
            </p:nvSpPr>
            <p:spPr>
              <a:xfrm>
                <a:off x="4398579" y="2241032"/>
                <a:ext cx="2773479"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CompRegistrationId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(FK)</a:t>
                </a:r>
              </a:p>
              <a:p>
                <a:r>
                  <a:rPr lang="en-US" dirty="0" err="1">
                    <a:latin typeface="Arial" panose="020B0604020202020204" pitchFamily="34" charset="0"/>
                    <a:cs typeface="Arial" panose="020B0604020202020204" pitchFamily="34" charset="0"/>
                  </a:rPr>
                  <a:t>CourseId</a:t>
                </a:r>
                <a:r>
                  <a:rPr lang="en-US" dirty="0">
                    <a:latin typeface="Arial" panose="020B0604020202020204" pitchFamily="34" charset="0"/>
                    <a:cs typeface="Arial" panose="020B0604020202020204" pitchFamily="34" charset="0"/>
                  </a:rPr>
                  <a:t>(FK)</a:t>
                </a:r>
              </a:p>
              <a:p>
                <a:r>
                  <a:rPr lang="en-US" dirty="0">
                    <a:latin typeface="Arial" panose="020B0604020202020204" pitchFamily="34" charset="0"/>
                    <a:cs typeface="Arial" panose="020B0604020202020204" pitchFamily="34" charset="0"/>
                  </a:rPr>
                  <a:t>Grade (A, B, C, D, F)</a:t>
                </a:r>
              </a:p>
            </p:txBody>
          </p:sp>
        </p:grpSp>
      </p:grpSp>
      <p:sp>
        <p:nvSpPr>
          <p:cNvPr id="6" name="TextBox 5">
            <a:extLst>
              <a:ext uri="{FF2B5EF4-FFF2-40B4-BE49-F238E27FC236}">
                <a16:creationId xmlns:a16="http://schemas.microsoft.com/office/drawing/2014/main" id="{E8E17E03-611F-439E-A190-CB26555A7EFD}"/>
              </a:ext>
            </a:extLst>
          </p:cNvPr>
          <p:cNvSpPr txBox="1"/>
          <p:nvPr/>
        </p:nvSpPr>
        <p:spPr>
          <a:xfrm flipH="1">
            <a:off x="4126105" y="5326848"/>
            <a:ext cx="3366075" cy="369332"/>
          </a:xfrm>
          <a:prstGeom prst="rect">
            <a:avLst/>
          </a:prstGeom>
          <a:noFill/>
        </p:spPr>
        <p:txBody>
          <a:bodyPr wrap="square" rtlCol="0">
            <a:spAutoFit/>
          </a:bodyPr>
          <a:lstStyle/>
          <a:p>
            <a:r>
              <a:rPr lang="en-US" dirty="0"/>
              <a:t>What should we get as the result?</a:t>
            </a:r>
          </a:p>
        </p:txBody>
      </p:sp>
      <p:sp>
        <p:nvSpPr>
          <p:cNvPr id="21" name="TextBox 20">
            <a:extLst>
              <a:ext uri="{FF2B5EF4-FFF2-40B4-BE49-F238E27FC236}">
                <a16:creationId xmlns:a16="http://schemas.microsoft.com/office/drawing/2014/main" id="{7E0645A0-AD0E-4025-8660-EF423989F83E}"/>
              </a:ext>
            </a:extLst>
          </p:cNvPr>
          <p:cNvSpPr txBox="1"/>
          <p:nvPr/>
        </p:nvSpPr>
        <p:spPr>
          <a:xfrm>
            <a:off x="247559" y="5840645"/>
            <a:ext cx="7079225" cy="646331"/>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ORA-00918: column ambiguously defined</a:t>
            </a:r>
          </a:p>
          <a:p>
            <a:r>
              <a:rPr lang="en-US" b="1" dirty="0">
                <a:latin typeface="Courier New" panose="02070309020205020404" pitchFamily="49" charset="0"/>
                <a:cs typeface="Courier New" panose="02070309020205020404" pitchFamily="49" charset="0"/>
              </a:rPr>
              <a:t>00918. 00000 – “column ambiguously defined”</a:t>
            </a:r>
          </a:p>
        </p:txBody>
      </p:sp>
      <p:sp>
        <p:nvSpPr>
          <p:cNvPr id="22" name="Oval 21">
            <a:extLst>
              <a:ext uri="{FF2B5EF4-FFF2-40B4-BE49-F238E27FC236}">
                <a16:creationId xmlns:a16="http://schemas.microsoft.com/office/drawing/2014/main" id="{96504090-FC6F-4E64-9410-CCE452DA7229}"/>
              </a:ext>
            </a:extLst>
          </p:cNvPr>
          <p:cNvSpPr/>
          <p:nvPr/>
        </p:nvSpPr>
        <p:spPr>
          <a:xfrm>
            <a:off x="1602658" y="1326319"/>
            <a:ext cx="1438897" cy="404158"/>
          </a:xfrm>
          <a:prstGeom prst="ellipse">
            <a:avLst/>
          </a:prstGeom>
          <a:solidFill>
            <a:schemeClr val="accent1">
              <a:alpha val="57000"/>
            </a:schemeClr>
          </a:solidFill>
          <a:ln>
            <a:solidFill>
              <a:schemeClr val="accent1">
                <a:shade val="5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A1A6554-4256-455F-A469-082495F5FB1D}"/>
              </a:ext>
            </a:extLst>
          </p:cNvPr>
          <p:cNvCxnSpPr>
            <a:endCxn id="22" idx="4"/>
          </p:cNvCxnSpPr>
          <p:nvPr/>
        </p:nvCxnSpPr>
        <p:spPr>
          <a:xfrm flipH="1" flipV="1">
            <a:off x="2322107" y="1730477"/>
            <a:ext cx="1915596" cy="359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549561"/>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21"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3856"/>
            <a:ext cx="12191999" cy="822961"/>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500439"/>
            <a:ext cx="12219710" cy="914097"/>
          </a:xfrm>
          <a:prstGeom prst="rect">
            <a:avLst/>
          </a:prstGeom>
          <a:solidFill>
            <a:schemeClr val="accent6">
              <a:lumMod val="75000"/>
            </a:schemeClr>
          </a:solidFill>
        </p:spPr>
        <p:txBody>
          <a:bodyPr wrap="square" rtlCol="0">
            <a:spAutoFit/>
          </a:bodyPr>
          <a:lstStyle/>
          <a:p>
            <a:r>
              <a:rPr lang="en-US" sz="4800" b="1" dirty="0">
                <a:solidFill>
                  <a:schemeClr val="bg1"/>
                </a:solidFill>
                <a:latin typeface="Bradley Hand ITC" panose="03070402050302030203" pitchFamily="66" charset="0"/>
              </a:rPr>
              <a:t>Join Syntax – precisely defining columns</a:t>
            </a:r>
          </a:p>
        </p:txBody>
      </p:sp>
      <p:sp>
        <p:nvSpPr>
          <p:cNvPr id="10" name="Rectangle 9">
            <a:extLst>
              <a:ext uri="{FF2B5EF4-FFF2-40B4-BE49-F238E27FC236}">
                <a16:creationId xmlns:a16="http://schemas.microsoft.com/office/drawing/2014/main" id="{7AA3862F-2FAA-894E-BAF9-2CF8D9080420}"/>
              </a:ext>
            </a:extLst>
          </p:cNvPr>
          <p:cNvSpPr/>
          <p:nvPr/>
        </p:nvSpPr>
        <p:spPr>
          <a:xfrm>
            <a:off x="247558" y="2347836"/>
            <a:ext cx="11696882" cy="2471446"/>
          </a:xfrm>
          <a:prstGeom prst="rect">
            <a:avLst/>
          </a:prstGeom>
          <a:solidFill>
            <a:schemeClr val="accent2">
              <a:lumMod val="20000"/>
              <a:lumOff val="80000"/>
            </a:schemeClr>
          </a:solidFill>
          <a:ln>
            <a:solidFill>
              <a:schemeClr val="accent2"/>
            </a:solidFill>
          </a:ln>
        </p:spPr>
        <p:txBody>
          <a:bodyPr wrap="square">
            <a:spAutoFit/>
          </a:bodyPr>
          <a:lstStyle/>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SELECT </a:t>
            </a:r>
            <a:r>
              <a:rPr lang="en-US" sz="2400" b="1" dirty="0" err="1">
                <a:latin typeface="Arial" panose="020B0604020202020204" pitchFamily="34" charset="0"/>
                <a:ea typeface="Times New Roman" panose="02020603050405020304" pitchFamily="18" charset="0"/>
                <a:cs typeface="Arial" panose="020B0604020202020204" pitchFamily="34" charset="0"/>
              </a:rPr>
              <a:t>CR.StudentId</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S.StudentFullName</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C.CourseName</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CR.Grade</a:t>
            </a:r>
            <a:endParaRPr lang="en-US" sz="2400" b="1" dirty="0">
              <a:latin typeface="Arial" panose="020B0604020202020204" pitchFamily="34" charset="0"/>
              <a:ea typeface="Times New Roman" panose="02020603050405020304" pitchFamily="18" charset="0"/>
              <a:cs typeface="Arial" panose="020B0604020202020204" pitchFamily="34" charset="0"/>
            </a:endParaRP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FROM  </a:t>
            </a:r>
            <a:r>
              <a:rPr lang="en-US" sz="2400" b="1" dirty="0" err="1">
                <a:latin typeface="Arial" panose="020B0604020202020204" pitchFamily="34" charset="0"/>
                <a:ea typeface="Times New Roman" panose="02020603050405020304" pitchFamily="18" charset="0"/>
                <a:cs typeface="Arial" panose="020B0604020202020204" pitchFamily="34" charset="0"/>
              </a:rPr>
              <a:t>CompletedRegistration</a:t>
            </a:r>
            <a:r>
              <a:rPr lang="en-US" sz="2400" b="1" dirty="0">
                <a:latin typeface="Arial" panose="020B0604020202020204" pitchFamily="34" charset="0"/>
                <a:ea typeface="Times New Roman" panose="02020603050405020304" pitchFamily="18" charset="0"/>
                <a:cs typeface="Arial" panose="020B0604020202020204" pitchFamily="34" charset="0"/>
              </a:rPr>
              <a:t> CR INNER JOIN Student S</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ON </a:t>
            </a:r>
            <a:r>
              <a:rPr lang="en-US" sz="2400" b="1" dirty="0" err="1">
                <a:latin typeface="Arial" panose="020B0604020202020204" pitchFamily="34" charset="0"/>
                <a:ea typeface="Times New Roman" panose="02020603050405020304" pitchFamily="18" charset="0"/>
                <a:cs typeface="Arial" panose="020B0604020202020204" pitchFamily="34" charset="0"/>
              </a:rPr>
              <a:t>CR.StudentId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S.StudentId</a:t>
            </a:r>
            <a:endParaRPr lang="en-US" sz="2400" b="1" dirty="0">
              <a:latin typeface="Arial" panose="020B0604020202020204" pitchFamily="34" charset="0"/>
              <a:ea typeface="Times New Roman" panose="02020603050405020304" pitchFamily="18" charset="0"/>
              <a:cs typeface="Arial" panose="020B0604020202020204" pitchFamily="34" charset="0"/>
            </a:endParaRP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INNER JOIN Course C</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ON </a:t>
            </a:r>
            <a:r>
              <a:rPr lang="en-US" sz="2400" b="1" dirty="0" err="1">
                <a:latin typeface="Arial" panose="020B0604020202020204" pitchFamily="34" charset="0"/>
                <a:ea typeface="Times New Roman" panose="02020603050405020304" pitchFamily="18" charset="0"/>
                <a:cs typeface="Arial" panose="020B0604020202020204" pitchFamily="34" charset="0"/>
              </a:rPr>
              <a:t>CR.CourseId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C.CourseID</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7" name="Slide Number Placeholder 12">
            <a:extLst>
              <a:ext uri="{FF2B5EF4-FFF2-40B4-BE49-F238E27FC236}">
                <a16:creationId xmlns:a16="http://schemas.microsoft.com/office/drawing/2014/main" id="{A589FF2B-7082-094B-8992-A6561313081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17</a:t>
            </a:fld>
            <a:endParaRPr lang="en-US" sz="1050" dirty="0"/>
          </a:p>
        </p:txBody>
      </p:sp>
    </p:spTree>
    <p:extLst>
      <p:ext uri="{BB962C8B-B14F-4D97-AF65-F5344CB8AC3E}">
        <p14:creationId xmlns:p14="http://schemas.microsoft.com/office/powerpoint/2010/main" val="1793439720"/>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9297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523701"/>
            <a:ext cx="12219710" cy="830997"/>
          </a:xfrm>
          <a:prstGeom prst="rect">
            <a:avLst/>
          </a:prstGeom>
          <a:solidFill>
            <a:schemeClr val="accent6">
              <a:lumMod val="75000"/>
            </a:schemeClr>
          </a:solidFill>
        </p:spPr>
        <p:txBody>
          <a:bodyPr wrap="square" rtlCol="0">
            <a:spAutoFit/>
          </a:bodyPr>
          <a:lstStyle/>
          <a:p>
            <a:r>
              <a:rPr lang="en-US" sz="4800" b="1" dirty="0">
                <a:solidFill>
                  <a:schemeClr val="bg1"/>
                </a:solidFill>
                <a:latin typeface="Bradley Hand ITC" panose="03070402050302030203" pitchFamily="66" charset="0"/>
              </a:rPr>
              <a:t>Join Syntax where clause</a:t>
            </a:r>
          </a:p>
        </p:txBody>
      </p:sp>
      <p:sp>
        <p:nvSpPr>
          <p:cNvPr id="10" name="Rectangle 9">
            <a:extLst>
              <a:ext uri="{FF2B5EF4-FFF2-40B4-BE49-F238E27FC236}">
                <a16:creationId xmlns:a16="http://schemas.microsoft.com/office/drawing/2014/main" id="{7AA3862F-2FAA-894E-BAF9-2CF8D9080420}"/>
              </a:ext>
            </a:extLst>
          </p:cNvPr>
          <p:cNvSpPr/>
          <p:nvPr/>
        </p:nvSpPr>
        <p:spPr>
          <a:xfrm>
            <a:off x="247558" y="1797191"/>
            <a:ext cx="11696882" cy="1800493"/>
          </a:xfrm>
          <a:prstGeom prst="rect">
            <a:avLst/>
          </a:prstGeom>
          <a:solidFill>
            <a:schemeClr val="accent2">
              <a:lumMod val="20000"/>
              <a:lumOff val="80000"/>
            </a:schemeClr>
          </a:solidFill>
          <a:ln>
            <a:solidFill>
              <a:schemeClr val="accent2"/>
            </a:solidFill>
          </a:ln>
        </p:spPr>
        <p:txBody>
          <a:bodyPr wrap="square">
            <a:spAutoFit/>
          </a:bodyPr>
          <a:lstStyle/>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SELECT </a:t>
            </a:r>
            <a:r>
              <a:rPr lang="en-US" sz="2400" b="1" dirty="0" err="1">
                <a:latin typeface="Arial" panose="020B0604020202020204" pitchFamily="34" charset="0"/>
                <a:ea typeface="Times New Roman" panose="02020603050405020304" pitchFamily="18" charset="0"/>
                <a:cs typeface="Arial" panose="020B0604020202020204" pitchFamily="34" charset="0"/>
              </a:rPr>
              <a:t>S.StudentFullName</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C.CourseName</a:t>
            </a: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CR.Grade</a:t>
            </a:r>
            <a:endParaRPr lang="en-US" sz="2400" b="1" dirty="0">
              <a:latin typeface="Arial" panose="020B0604020202020204" pitchFamily="34" charset="0"/>
              <a:ea typeface="Times New Roman" panose="02020603050405020304" pitchFamily="18" charset="0"/>
              <a:cs typeface="Arial" panose="020B0604020202020204" pitchFamily="34" charset="0"/>
            </a:endParaRP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FROM  </a:t>
            </a:r>
            <a:r>
              <a:rPr lang="en-US" sz="2400" b="1" dirty="0" err="1">
                <a:latin typeface="Arial" panose="020B0604020202020204" pitchFamily="34" charset="0"/>
                <a:ea typeface="Times New Roman" panose="02020603050405020304" pitchFamily="18" charset="0"/>
                <a:cs typeface="Arial" panose="020B0604020202020204" pitchFamily="34" charset="0"/>
              </a:rPr>
              <a:t>CompletedRegistration</a:t>
            </a:r>
            <a:r>
              <a:rPr lang="en-US" sz="2400" b="1" dirty="0">
                <a:latin typeface="Arial" panose="020B0604020202020204" pitchFamily="34" charset="0"/>
                <a:ea typeface="Times New Roman" panose="02020603050405020304" pitchFamily="18" charset="0"/>
                <a:cs typeface="Arial" panose="020B0604020202020204" pitchFamily="34" charset="0"/>
              </a:rPr>
              <a:t> CR, Student S, Course C</a:t>
            </a: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WHERE </a:t>
            </a:r>
            <a:r>
              <a:rPr lang="en-US" sz="2400" b="1" dirty="0" err="1">
                <a:latin typeface="Arial" panose="020B0604020202020204" pitchFamily="34" charset="0"/>
                <a:ea typeface="Times New Roman" panose="02020603050405020304" pitchFamily="18" charset="0"/>
                <a:cs typeface="Arial" panose="020B0604020202020204" pitchFamily="34" charset="0"/>
              </a:rPr>
              <a:t>CR.StudentId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S.StudentId</a:t>
            </a:r>
            <a:endParaRPr lang="en-US" sz="2400" b="1" dirty="0">
              <a:latin typeface="Arial" panose="020B0604020202020204" pitchFamily="34" charset="0"/>
              <a:ea typeface="Times New Roman" panose="02020603050405020304" pitchFamily="18" charset="0"/>
              <a:cs typeface="Arial" panose="020B0604020202020204" pitchFamily="34" charset="0"/>
            </a:endParaRPr>
          </a:p>
          <a:p>
            <a:pPr marL="347345" marR="0">
              <a:spcBef>
                <a:spcPts val="300"/>
              </a:spcBef>
              <a:spcAft>
                <a:spcPts val="300"/>
              </a:spcAft>
              <a:tabLst>
                <a:tab pos="1371600" algn="l"/>
              </a:tabLst>
            </a:pPr>
            <a:r>
              <a:rPr lang="en-US" sz="2400" b="1" dirty="0">
                <a:latin typeface="Arial" panose="020B0604020202020204" pitchFamily="34" charset="0"/>
                <a:ea typeface="Times New Roman" panose="02020603050405020304" pitchFamily="18" charset="0"/>
                <a:cs typeface="Arial" panose="020B0604020202020204" pitchFamily="34" charset="0"/>
              </a:rPr>
              <a:t>               </a:t>
            </a:r>
            <a:r>
              <a:rPr lang="en-US" sz="2400" b="1" dirty="0" err="1">
                <a:latin typeface="Arial" panose="020B0604020202020204" pitchFamily="34" charset="0"/>
                <a:ea typeface="Times New Roman" panose="02020603050405020304" pitchFamily="18" charset="0"/>
                <a:cs typeface="Arial" panose="020B0604020202020204" pitchFamily="34" charset="0"/>
              </a:rPr>
              <a:t>CR.CourseId</a:t>
            </a:r>
            <a:r>
              <a:rPr lang="en-US" sz="2400" b="1" dirty="0">
                <a:latin typeface="Arial" panose="020B0604020202020204" pitchFamily="34" charset="0"/>
                <a:ea typeface="Times New Roman" panose="02020603050405020304" pitchFamily="18" charset="0"/>
                <a:cs typeface="Arial" panose="020B0604020202020204" pitchFamily="34" charset="0"/>
              </a:rPr>
              <a:t> = </a:t>
            </a:r>
            <a:r>
              <a:rPr lang="en-US" sz="2400" b="1" dirty="0" err="1">
                <a:latin typeface="Arial" panose="020B0604020202020204" pitchFamily="34" charset="0"/>
                <a:ea typeface="Times New Roman" panose="02020603050405020304" pitchFamily="18" charset="0"/>
                <a:cs typeface="Arial" panose="020B0604020202020204" pitchFamily="34" charset="0"/>
              </a:rPr>
              <a:t>C.CourseID</a:t>
            </a:r>
            <a:endParaRPr lang="en-US" sz="2400" b="1" dirty="0">
              <a:latin typeface="Arial" panose="020B0604020202020204" pitchFamily="34" charset="0"/>
              <a:ea typeface="Times New Roman" panose="02020603050405020304" pitchFamily="18" charset="0"/>
              <a:cs typeface="Arial" panose="020B0604020202020204" pitchFamily="34" charset="0"/>
            </a:endParaRPr>
          </a:p>
        </p:txBody>
      </p:sp>
      <p:sp>
        <p:nvSpPr>
          <p:cNvPr id="3" name="TextBox 2">
            <a:extLst>
              <a:ext uri="{FF2B5EF4-FFF2-40B4-BE49-F238E27FC236}">
                <a16:creationId xmlns:a16="http://schemas.microsoft.com/office/drawing/2014/main" id="{018ADD50-4FDC-4D45-B58A-8F0AC644F3E4}"/>
              </a:ext>
            </a:extLst>
          </p:cNvPr>
          <p:cNvSpPr txBox="1"/>
          <p:nvPr/>
        </p:nvSpPr>
        <p:spPr>
          <a:xfrm>
            <a:off x="2374469" y="4160562"/>
            <a:ext cx="7443063" cy="1200329"/>
          </a:xfrm>
          <a:prstGeom prst="rect">
            <a:avLst/>
          </a:prstGeom>
          <a:solidFill>
            <a:schemeClr val="accent1">
              <a:lumMod val="20000"/>
              <a:lumOff val="80000"/>
            </a:schemeClr>
          </a:solidFill>
          <a:ln>
            <a:solidFill>
              <a:schemeClr val="accent1"/>
            </a:solidFill>
          </a:ln>
        </p:spPr>
        <p:txBody>
          <a:bodyPr wrap="none" rtlCol="0">
            <a:spAutoFit/>
          </a:bodyPr>
          <a:lstStyle/>
          <a:p>
            <a:r>
              <a:rPr lang="en-US" sz="3600" dirty="0">
                <a:latin typeface="Arial" panose="020B0604020202020204" pitchFamily="34" charset="0"/>
                <a:cs typeface="Arial" panose="020B0604020202020204" pitchFamily="34" charset="0"/>
              </a:rPr>
              <a:t>NOT RECOMMENDED</a:t>
            </a:r>
          </a:p>
          <a:p>
            <a:r>
              <a:rPr lang="en-US" sz="3600" dirty="0">
                <a:latin typeface="Arial" panose="020B0604020202020204" pitchFamily="34" charset="0"/>
                <a:cs typeface="Arial" panose="020B0604020202020204" pitchFamily="34" charset="0"/>
              </a:rPr>
              <a:t>Correct syntax but not best practice</a:t>
            </a:r>
          </a:p>
        </p:txBody>
      </p:sp>
      <p:sp>
        <p:nvSpPr>
          <p:cNvPr id="7" name="Slide Number Placeholder 12">
            <a:extLst>
              <a:ext uri="{FF2B5EF4-FFF2-40B4-BE49-F238E27FC236}">
                <a16:creationId xmlns:a16="http://schemas.microsoft.com/office/drawing/2014/main" id="{5D5B6273-85F1-224E-BA7A-7B46F13F68C7}"/>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18</a:t>
            </a:fld>
            <a:endParaRPr lang="en-US" sz="1050" dirty="0"/>
          </a:p>
        </p:txBody>
      </p:sp>
    </p:spTree>
    <p:extLst>
      <p:ext uri="{BB962C8B-B14F-4D97-AF65-F5344CB8AC3E}">
        <p14:creationId xmlns:p14="http://schemas.microsoft.com/office/powerpoint/2010/main" val="410272855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8111"/>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468837"/>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Different type of Joins</a:t>
            </a:r>
          </a:p>
        </p:txBody>
      </p:sp>
      <p:pic>
        <p:nvPicPr>
          <p:cNvPr id="7" name="Picture 6">
            <a:extLst>
              <a:ext uri="{FF2B5EF4-FFF2-40B4-BE49-F238E27FC236}">
                <a16:creationId xmlns:a16="http://schemas.microsoft.com/office/drawing/2014/main" id="{EED2D160-E5D3-C44C-823B-89E1905F0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006" y="1216918"/>
            <a:ext cx="7188677" cy="5655688"/>
          </a:xfrm>
          <a:prstGeom prst="rect">
            <a:avLst/>
          </a:prstGeom>
        </p:spPr>
      </p:pic>
      <p:sp>
        <p:nvSpPr>
          <p:cNvPr id="8" name="Slide Number Placeholder 12">
            <a:extLst>
              <a:ext uri="{FF2B5EF4-FFF2-40B4-BE49-F238E27FC236}">
                <a16:creationId xmlns:a16="http://schemas.microsoft.com/office/drawing/2014/main" id="{32C67AAE-EBCC-B644-A7A8-C20A9BAA7AB2}"/>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19</a:t>
            </a:fld>
            <a:endParaRPr lang="en-US" sz="1050" dirty="0"/>
          </a:p>
        </p:txBody>
      </p:sp>
    </p:spTree>
    <p:extLst>
      <p:ext uri="{BB962C8B-B14F-4D97-AF65-F5344CB8AC3E}">
        <p14:creationId xmlns:p14="http://schemas.microsoft.com/office/powerpoint/2010/main" val="354178819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4797"/>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0" y="411038"/>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  Objectives</a:t>
            </a:r>
          </a:p>
        </p:txBody>
      </p:sp>
      <p:sp>
        <p:nvSpPr>
          <p:cNvPr id="51" name="Slide Number Placeholder 12"/>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a:t>
            </a:fld>
            <a:endParaRPr lang="en-US" sz="1050" dirty="0"/>
          </a:p>
        </p:txBody>
      </p:sp>
      <p:grpSp>
        <p:nvGrpSpPr>
          <p:cNvPr id="4" name="Group 3">
            <a:extLst>
              <a:ext uri="{FF2B5EF4-FFF2-40B4-BE49-F238E27FC236}">
                <a16:creationId xmlns:a16="http://schemas.microsoft.com/office/drawing/2014/main" id="{88C0F840-6A23-E446-91E6-A1B488978391}"/>
              </a:ext>
            </a:extLst>
          </p:cNvPr>
          <p:cNvGrpSpPr/>
          <p:nvPr/>
        </p:nvGrpSpPr>
        <p:grpSpPr>
          <a:xfrm>
            <a:off x="517611" y="2822459"/>
            <a:ext cx="11156779" cy="2508379"/>
            <a:chOff x="507125" y="2822459"/>
            <a:chExt cx="11156779" cy="2508379"/>
          </a:xfrm>
        </p:grpSpPr>
        <p:sp>
          <p:nvSpPr>
            <p:cNvPr id="15" name="Rectangle 14">
              <a:extLst>
                <a:ext uri="{FF2B5EF4-FFF2-40B4-BE49-F238E27FC236}">
                  <a16:creationId xmlns:a16="http://schemas.microsoft.com/office/drawing/2014/main" id="{681A4239-F818-4A8B-B313-689493078372}"/>
                </a:ext>
              </a:extLst>
            </p:cNvPr>
            <p:cNvSpPr/>
            <p:nvPr/>
          </p:nvSpPr>
          <p:spPr>
            <a:xfrm>
              <a:off x="3931969" y="2822459"/>
              <a:ext cx="7731935" cy="2508379"/>
            </a:xfrm>
            <a:prstGeom prst="rect">
              <a:avLst/>
            </a:prstGeom>
            <a:solidFill>
              <a:schemeClr val="accent6">
                <a:lumMod val="20000"/>
                <a:lumOff val="80000"/>
              </a:schemeClr>
            </a:solidFill>
            <a:ln>
              <a:solidFill>
                <a:srgbClr val="002A7E"/>
              </a:solidFill>
            </a:ln>
          </p:spPr>
          <p:txBody>
            <a:bodyPr wrap="square" anchor="ctr" anchorCtr="0">
              <a:spAutoFit/>
            </a:bodyPr>
            <a:lstStyle/>
            <a:p>
              <a:pPr>
                <a:spcAft>
                  <a:spcPts val="1800"/>
                </a:spcAft>
                <a:buClr>
                  <a:srgbClr val="C00000"/>
                </a:buClr>
                <a:buSzPct val="110000"/>
              </a:pPr>
              <a:r>
                <a:rPr lang="en-US" sz="2800" dirty="0">
                  <a:latin typeface="Arial" panose="020B0604020202020204" pitchFamily="34" charset="0"/>
                  <a:cs typeface="Arial" panose="020B0604020202020204" pitchFamily="34" charset="0"/>
                </a:rPr>
                <a:t>Data Manipulation Language, </a:t>
              </a:r>
              <a:r>
                <a:rPr lang="en-US" sz="2800" dirty="0" err="1">
                  <a:latin typeface="Arial" panose="020B0604020202020204" pitchFamily="34" charset="0"/>
                  <a:cs typeface="Arial" panose="020B0604020202020204" pitchFamily="34" charset="0"/>
                </a:rPr>
                <a:t>cntd</a:t>
              </a:r>
              <a:endParaRPr lang="en-US" sz="2800" dirty="0">
                <a:latin typeface="Arial" panose="020B0604020202020204" pitchFamily="34" charset="0"/>
                <a:cs typeface="Arial" panose="020B0604020202020204" pitchFamily="34" charset="0"/>
              </a:endParaRPr>
            </a:p>
            <a:p>
              <a:pPr marL="457200" indent="-457200">
                <a:spcAft>
                  <a:spcPts val="1800"/>
                </a:spcAft>
                <a:buClr>
                  <a:srgbClr val="C00000"/>
                </a:buClr>
                <a:buSzPct val="110000"/>
                <a:buFont typeface="+mj-lt"/>
                <a:buAutoNum type="arabicPeriod"/>
              </a:pPr>
              <a:r>
                <a:rPr lang="en-US" sz="2800" dirty="0">
                  <a:latin typeface="Arial" panose="020B0604020202020204" pitchFamily="34" charset="0"/>
                  <a:cs typeface="Arial" panose="020B0604020202020204" pitchFamily="34" charset="0"/>
                </a:rPr>
                <a:t>DML</a:t>
              </a:r>
            </a:p>
            <a:p>
              <a:pPr marL="457200" indent="-457200">
                <a:spcAft>
                  <a:spcPts val="1800"/>
                </a:spcAft>
                <a:buClr>
                  <a:srgbClr val="C00000"/>
                </a:buClr>
                <a:buSzPct val="110000"/>
                <a:buFont typeface="+mj-lt"/>
                <a:buAutoNum type="arabicPeriod"/>
              </a:pPr>
              <a:r>
                <a:rPr lang="en-US" sz="2800" dirty="0">
                  <a:latin typeface="Arial" panose="020B0604020202020204" pitchFamily="34" charset="0"/>
                  <a:cs typeface="Arial" panose="020B0604020202020204" pitchFamily="34" charset="0"/>
                </a:rPr>
                <a:t>In-class practice</a:t>
              </a:r>
            </a:p>
            <a:p>
              <a:pPr marL="457200" indent="-457200">
                <a:spcAft>
                  <a:spcPts val="1800"/>
                </a:spcAft>
                <a:buClr>
                  <a:srgbClr val="C00000"/>
                </a:buClr>
                <a:buSzPct val="110000"/>
                <a:buFont typeface="+mj-lt"/>
                <a:buAutoNum type="arabicPeriod"/>
              </a:pPr>
              <a:r>
                <a:rPr lang="en-US" sz="2800" dirty="0">
                  <a:latin typeface="Arial" panose="020B0604020202020204" pitchFamily="34" charset="0"/>
                  <a:cs typeface="Arial" panose="020B0604020202020204" pitchFamily="34" charset="0"/>
                </a:rPr>
                <a:t>Questions and discussion</a:t>
              </a:r>
            </a:p>
          </p:txBody>
        </p:sp>
        <p:pic>
          <p:nvPicPr>
            <p:cNvPr id="8" name="Picture 7">
              <a:extLst>
                <a:ext uri="{FF2B5EF4-FFF2-40B4-BE49-F238E27FC236}">
                  <a16:creationId xmlns:a16="http://schemas.microsoft.com/office/drawing/2014/main" id="{DF8E805C-6A40-4C75-A189-316100BC4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125" y="3075620"/>
              <a:ext cx="3026730" cy="2002056"/>
            </a:xfrm>
            <a:prstGeom prst="rect">
              <a:avLst/>
            </a:prstGeom>
          </p:spPr>
        </p:pic>
      </p:grpSp>
    </p:spTree>
    <p:extLst>
      <p:ext uri="{BB962C8B-B14F-4D97-AF65-F5344CB8AC3E}">
        <p14:creationId xmlns:p14="http://schemas.microsoft.com/office/powerpoint/2010/main" val="300540814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5400" b="1" dirty="0">
                <a:solidFill>
                  <a:srgbClr val="FFFF00"/>
                </a:solidFill>
                <a:latin typeface="Arial" panose="020B0604020202020204" pitchFamily="34" charset="0"/>
                <a:cs typeface="Arial" panose="020B0604020202020204" pitchFamily="34" charset="0"/>
              </a:rPr>
              <a:t>Select (Multiple Table) Practice</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4880552"/>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769441"/>
          </a:xfrm>
          <a:prstGeom prst="rect">
            <a:avLst/>
          </a:prstGeom>
          <a:solidFill>
            <a:schemeClr val="accent6">
              <a:lumMod val="75000"/>
            </a:schemeClr>
          </a:solid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21</a:t>
            </a:fld>
            <a:endParaRPr lang="en-US" sz="1050" dirty="0"/>
          </a:p>
        </p:txBody>
      </p:sp>
      <p:pic>
        <p:nvPicPr>
          <p:cNvPr id="4" name="Picture 3">
            <a:extLst>
              <a:ext uri="{FF2B5EF4-FFF2-40B4-BE49-F238E27FC236}">
                <a16:creationId xmlns:a16="http://schemas.microsoft.com/office/drawing/2014/main" id="{67374923-1F90-4CE0-BE9E-7A18F57AE05C}"/>
              </a:ext>
            </a:extLst>
          </p:cNvPr>
          <p:cNvPicPr>
            <a:picLocks noChangeAspect="1"/>
          </p:cNvPicPr>
          <p:nvPr/>
        </p:nvPicPr>
        <p:blipFill>
          <a:blip r:embed="rId2"/>
          <a:stretch>
            <a:fillRect/>
          </a:stretch>
        </p:blipFill>
        <p:spPr>
          <a:xfrm>
            <a:off x="172451" y="1379477"/>
            <a:ext cx="7678222" cy="2000529"/>
          </a:xfrm>
          <a:prstGeom prst="rect">
            <a:avLst/>
          </a:prstGeom>
        </p:spPr>
      </p:pic>
      <p:grpSp>
        <p:nvGrpSpPr>
          <p:cNvPr id="40" name="Group 39">
            <a:extLst>
              <a:ext uri="{FF2B5EF4-FFF2-40B4-BE49-F238E27FC236}">
                <a16:creationId xmlns:a16="http://schemas.microsoft.com/office/drawing/2014/main" id="{C2EC1D9B-3B87-449F-BC35-1A7D12D0BE72}"/>
              </a:ext>
            </a:extLst>
          </p:cNvPr>
          <p:cNvGrpSpPr/>
          <p:nvPr/>
        </p:nvGrpSpPr>
        <p:grpSpPr>
          <a:xfrm>
            <a:off x="654096" y="3477995"/>
            <a:ext cx="3105583" cy="2430764"/>
            <a:chOff x="319799" y="4056212"/>
            <a:chExt cx="3105583" cy="2430764"/>
          </a:xfrm>
        </p:grpSpPr>
        <p:pic>
          <p:nvPicPr>
            <p:cNvPr id="33" name="Picture 32">
              <a:extLst>
                <a:ext uri="{FF2B5EF4-FFF2-40B4-BE49-F238E27FC236}">
                  <a16:creationId xmlns:a16="http://schemas.microsoft.com/office/drawing/2014/main" id="{4BC2F5EE-6507-475D-99ED-17672929DA38}"/>
                </a:ext>
              </a:extLst>
            </p:cNvPr>
            <p:cNvPicPr>
              <a:picLocks noChangeAspect="1"/>
            </p:cNvPicPr>
            <p:nvPr/>
          </p:nvPicPr>
          <p:blipFill>
            <a:blip r:embed="rId3"/>
            <a:stretch>
              <a:fillRect/>
            </a:stretch>
          </p:blipFill>
          <p:spPr>
            <a:xfrm>
              <a:off x="319799" y="5134237"/>
              <a:ext cx="3105583" cy="1352739"/>
            </a:xfrm>
            <a:prstGeom prst="rect">
              <a:avLst/>
            </a:prstGeom>
          </p:spPr>
        </p:pic>
        <p:pic>
          <p:nvPicPr>
            <p:cNvPr id="37" name="Picture 36">
              <a:extLst>
                <a:ext uri="{FF2B5EF4-FFF2-40B4-BE49-F238E27FC236}">
                  <a16:creationId xmlns:a16="http://schemas.microsoft.com/office/drawing/2014/main" id="{6B8C53C2-85C8-4EDB-8E9D-5D3D5760B886}"/>
                </a:ext>
              </a:extLst>
            </p:cNvPr>
            <p:cNvPicPr>
              <a:picLocks noChangeAspect="1"/>
            </p:cNvPicPr>
            <p:nvPr/>
          </p:nvPicPr>
          <p:blipFill>
            <a:blip r:embed="rId4"/>
            <a:stretch>
              <a:fillRect/>
            </a:stretch>
          </p:blipFill>
          <p:spPr>
            <a:xfrm>
              <a:off x="353451" y="4056212"/>
              <a:ext cx="2476846" cy="790685"/>
            </a:xfrm>
            <a:prstGeom prst="rect">
              <a:avLst/>
            </a:prstGeom>
          </p:spPr>
        </p:pic>
      </p:grpSp>
      <p:grpSp>
        <p:nvGrpSpPr>
          <p:cNvPr id="41" name="Group 40">
            <a:extLst>
              <a:ext uri="{FF2B5EF4-FFF2-40B4-BE49-F238E27FC236}">
                <a16:creationId xmlns:a16="http://schemas.microsoft.com/office/drawing/2014/main" id="{D7E26933-68E7-4299-8F9F-19C0E101B6F4}"/>
              </a:ext>
            </a:extLst>
          </p:cNvPr>
          <p:cNvGrpSpPr/>
          <p:nvPr/>
        </p:nvGrpSpPr>
        <p:grpSpPr>
          <a:xfrm>
            <a:off x="6681269" y="3477995"/>
            <a:ext cx="5220429" cy="2780949"/>
            <a:chOff x="6651772" y="3794237"/>
            <a:chExt cx="5220429" cy="2780949"/>
          </a:xfrm>
        </p:grpSpPr>
        <p:pic>
          <p:nvPicPr>
            <p:cNvPr id="35" name="Picture 34">
              <a:extLst>
                <a:ext uri="{FF2B5EF4-FFF2-40B4-BE49-F238E27FC236}">
                  <a16:creationId xmlns:a16="http://schemas.microsoft.com/office/drawing/2014/main" id="{3000165B-AD5F-41A5-B8C6-71E8408A7258}"/>
                </a:ext>
              </a:extLst>
            </p:cNvPr>
            <p:cNvPicPr>
              <a:picLocks noChangeAspect="1"/>
            </p:cNvPicPr>
            <p:nvPr/>
          </p:nvPicPr>
          <p:blipFill>
            <a:blip r:embed="rId5"/>
            <a:stretch>
              <a:fillRect/>
            </a:stretch>
          </p:blipFill>
          <p:spPr>
            <a:xfrm>
              <a:off x="6651772" y="4584183"/>
              <a:ext cx="5220429" cy="1991003"/>
            </a:xfrm>
            <a:prstGeom prst="rect">
              <a:avLst/>
            </a:prstGeom>
          </p:spPr>
        </p:pic>
        <p:pic>
          <p:nvPicPr>
            <p:cNvPr id="39" name="Picture 38">
              <a:extLst>
                <a:ext uri="{FF2B5EF4-FFF2-40B4-BE49-F238E27FC236}">
                  <a16:creationId xmlns:a16="http://schemas.microsoft.com/office/drawing/2014/main" id="{5FD6216E-243C-4D02-BA7B-8B052F7E3C7A}"/>
                </a:ext>
              </a:extLst>
            </p:cNvPr>
            <p:cNvPicPr>
              <a:picLocks noChangeAspect="1"/>
            </p:cNvPicPr>
            <p:nvPr/>
          </p:nvPicPr>
          <p:blipFill>
            <a:blip r:embed="rId6"/>
            <a:stretch>
              <a:fillRect/>
            </a:stretch>
          </p:blipFill>
          <p:spPr>
            <a:xfrm>
              <a:off x="8120531" y="3794237"/>
              <a:ext cx="2086266" cy="657317"/>
            </a:xfrm>
            <a:prstGeom prst="rect">
              <a:avLst/>
            </a:prstGeom>
          </p:spPr>
        </p:pic>
      </p:grpSp>
      <p:sp>
        <p:nvSpPr>
          <p:cNvPr id="42" name="TextBox 41">
            <a:extLst>
              <a:ext uri="{FF2B5EF4-FFF2-40B4-BE49-F238E27FC236}">
                <a16:creationId xmlns:a16="http://schemas.microsoft.com/office/drawing/2014/main" id="{C3BE9735-AB5E-4074-A441-D7FB48991360}"/>
              </a:ext>
            </a:extLst>
          </p:cNvPr>
          <p:cNvSpPr txBox="1"/>
          <p:nvPr/>
        </p:nvSpPr>
        <p:spPr>
          <a:xfrm>
            <a:off x="2568794" y="6390436"/>
            <a:ext cx="7109831" cy="461665"/>
          </a:xfrm>
          <a:prstGeom prst="rect">
            <a:avLst/>
          </a:prstGeom>
          <a:noFill/>
        </p:spPr>
        <p:txBody>
          <a:bodyPr wrap="none" rtlCol="0">
            <a:spAutoFit/>
          </a:bodyPr>
          <a:lstStyle/>
          <a:p>
            <a:r>
              <a:rPr lang="en-US" sz="2400" dirty="0">
                <a:highlight>
                  <a:srgbClr val="FF9900"/>
                </a:highlight>
              </a:rPr>
              <a:t>Question: Which employees are in which departments?</a:t>
            </a:r>
          </a:p>
        </p:txBody>
      </p:sp>
    </p:spTree>
    <p:extLst>
      <p:ext uri="{BB962C8B-B14F-4D97-AF65-F5344CB8AC3E}">
        <p14:creationId xmlns:p14="http://schemas.microsoft.com/office/powerpoint/2010/main" val="3305047947"/>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769441"/>
          </a:xfrm>
          <a:prstGeom prst="rect">
            <a:avLst/>
          </a:prstGeom>
          <a:solidFill>
            <a:schemeClr val="accent6">
              <a:lumMod val="75000"/>
            </a:schemeClr>
          </a:solid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22</a:t>
            </a:fld>
            <a:endParaRPr lang="en-US" sz="1050" dirty="0"/>
          </a:p>
        </p:txBody>
      </p:sp>
      <p:sp>
        <p:nvSpPr>
          <p:cNvPr id="42" name="TextBox 41">
            <a:extLst>
              <a:ext uri="{FF2B5EF4-FFF2-40B4-BE49-F238E27FC236}">
                <a16:creationId xmlns:a16="http://schemas.microsoft.com/office/drawing/2014/main" id="{C3BE9735-AB5E-4074-A441-D7FB48991360}"/>
              </a:ext>
            </a:extLst>
          </p:cNvPr>
          <p:cNvSpPr txBox="1"/>
          <p:nvPr/>
        </p:nvSpPr>
        <p:spPr>
          <a:xfrm>
            <a:off x="2568794" y="6390436"/>
            <a:ext cx="7109831" cy="461665"/>
          </a:xfrm>
          <a:prstGeom prst="rect">
            <a:avLst/>
          </a:prstGeom>
          <a:noFill/>
        </p:spPr>
        <p:txBody>
          <a:bodyPr wrap="none" rtlCol="0">
            <a:spAutoFit/>
          </a:bodyPr>
          <a:lstStyle/>
          <a:p>
            <a:r>
              <a:rPr lang="en-US" sz="2400" dirty="0">
                <a:highlight>
                  <a:srgbClr val="FF9900"/>
                </a:highlight>
              </a:rPr>
              <a:t>Question: Which employees are in which departments?</a:t>
            </a:r>
          </a:p>
        </p:txBody>
      </p:sp>
      <p:pic>
        <p:nvPicPr>
          <p:cNvPr id="6" name="Picture 5">
            <a:extLst>
              <a:ext uri="{FF2B5EF4-FFF2-40B4-BE49-F238E27FC236}">
                <a16:creationId xmlns:a16="http://schemas.microsoft.com/office/drawing/2014/main" id="{9F672D3A-0B85-46DE-8BBF-4030837C9D14}"/>
              </a:ext>
            </a:extLst>
          </p:cNvPr>
          <p:cNvPicPr>
            <a:picLocks noChangeAspect="1"/>
          </p:cNvPicPr>
          <p:nvPr/>
        </p:nvPicPr>
        <p:blipFill>
          <a:blip r:embed="rId2"/>
          <a:stretch>
            <a:fillRect/>
          </a:stretch>
        </p:blipFill>
        <p:spPr>
          <a:xfrm>
            <a:off x="501985" y="1495406"/>
            <a:ext cx="5325218" cy="914528"/>
          </a:xfrm>
          <a:prstGeom prst="rect">
            <a:avLst/>
          </a:prstGeom>
        </p:spPr>
      </p:pic>
      <p:sp>
        <p:nvSpPr>
          <p:cNvPr id="8" name="Oval 7">
            <a:extLst>
              <a:ext uri="{FF2B5EF4-FFF2-40B4-BE49-F238E27FC236}">
                <a16:creationId xmlns:a16="http://schemas.microsoft.com/office/drawing/2014/main" id="{C628F5B8-9F07-4299-9CAD-B0858DF53E18}"/>
              </a:ext>
            </a:extLst>
          </p:cNvPr>
          <p:cNvSpPr/>
          <p:nvPr/>
        </p:nvSpPr>
        <p:spPr>
          <a:xfrm>
            <a:off x="2389239" y="1710813"/>
            <a:ext cx="324464" cy="376070"/>
          </a:xfrm>
          <a:prstGeom prst="ellipse">
            <a:avLst/>
          </a:prstGeom>
          <a:solidFill>
            <a:schemeClr val="accent2">
              <a:lumMod val="60000"/>
              <a:lumOff val="4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B81E1D-3BAF-44AE-85C0-B981243BBED9}"/>
              </a:ext>
            </a:extLst>
          </p:cNvPr>
          <p:cNvSpPr/>
          <p:nvPr/>
        </p:nvSpPr>
        <p:spPr>
          <a:xfrm>
            <a:off x="4999704" y="1693593"/>
            <a:ext cx="324464" cy="376070"/>
          </a:xfrm>
          <a:prstGeom prst="ellipse">
            <a:avLst/>
          </a:prstGeom>
          <a:solidFill>
            <a:schemeClr val="accent2">
              <a:lumMod val="60000"/>
              <a:lumOff val="4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2FEDD90-00A0-41B0-B25F-0277D536F737}"/>
              </a:ext>
            </a:extLst>
          </p:cNvPr>
          <p:cNvPicPr>
            <a:picLocks noChangeAspect="1"/>
          </p:cNvPicPr>
          <p:nvPr/>
        </p:nvPicPr>
        <p:blipFill>
          <a:blip r:embed="rId3"/>
          <a:stretch>
            <a:fillRect/>
          </a:stretch>
        </p:blipFill>
        <p:spPr>
          <a:xfrm>
            <a:off x="501985" y="2657410"/>
            <a:ext cx="7868748" cy="1648055"/>
          </a:xfrm>
          <a:prstGeom prst="rect">
            <a:avLst/>
          </a:prstGeom>
        </p:spPr>
      </p:pic>
      <p:grpSp>
        <p:nvGrpSpPr>
          <p:cNvPr id="18" name="Group 17">
            <a:extLst>
              <a:ext uri="{FF2B5EF4-FFF2-40B4-BE49-F238E27FC236}">
                <a16:creationId xmlns:a16="http://schemas.microsoft.com/office/drawing/2014/main" id="{5C64EA64-EF32-4A5B-8277-DACF085A1CD8}"/>
              </a:ext>
            </a:extLst>
          </p:cNvPr>
          <p:cNvGrpSpPr/>
          <p:nvPr/>
        </p:nvGrpSpPr>
        <p:grpSpPr>
          <a:xfrm>
            <a:off x="1573161" y="1264988"/>
            <a:ext cx="6666271" cy="1344443"/>
            <a:chOff x="1573161" y="1264988"/>
            <a:chExt cx="6666271" cy="1344443"/>
          </a:xfrm>
        </p:grpSpPr>
        <p:cxnSp>
          <p:nvCxnSpPr>
            <p:cNvPr id="12" name="Straight Arrow Connector 11">
              <a:extLst>
                <a:ext uri="{FF2B5EF4-FFF2-40B4-BE49-F238E27FC236}">
                  <a16:creationId xmlns:a16="http://schemas.microsoft.com/office/drawing/2014/main" id="{A061E66C-36B4-44EA-A372-60D110F7CA5C}"/>
                </a:ext>
              </a:extLst>
            </p:cNvPr>
            <p:cNvCxnSpPr/>
            <p:nvPr/>
          </p:nvCxnSpPr>
          <p:spPr>
            <a:xfrm flipH="1">
              <a:off x="1573161" y="1278194"/>
              <a:ext cx="6666271" cy="294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E5A192D-334C-425C-AF08-30B79AE7958C}"/>
                </a:ext>
              </a:extLst>
            </p:cNvPr>
            <p:cNvCxnSpPr/>
            <p:nvPr/>
          </p:nvCxnSpPr>
          <p:spPr>
            <a:xfrm flipH="1">
              <a:off x="1848465" y="1264988"/>
              <a:ext cx="6371303" cy="1344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FE4F11-AEB9-4802-831F-EFDEB9420AED}"/>
                </a:ext>
              </a:extLst>
            </p:cNvPr>
            <p:cNvCxnSpPr/>
            <p:nvPr/>
          </p:nvCxnSpPr>
          <p:spPr>
            <a:xfrm flipH="1">
              <a:off x="6715432" y="1266298"/>
              <a:ext cx="1524000" cy="1343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1355236"/>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769441"/>
          </a:xfrm>
          <a:prstGeom prst="rect">
            <a:avLst/>
          </a:prstGeom>
          <a:solidFill>
            <a:schemeClr val="accent6">
              <a:lumMod val="75000"/>
            </a:schemeClr>
          </a:solid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23</a:t>
            </a:fld>
            <a:endParaRPr lang="en-US" sz="1050" dirty="0"/>
          </a:p>
        </p:txBody>
      </p:sp>
      <p:pic>
        <p:nvPicPr>
          <p:cNvPr id="4" name="Picture 3">
            <a:extLst>
              <a:ext uri="{FF2B5EF4-FFF2-40B4-BE49-F238E27FC236}">
                <a16:creationId xmlns:a16="http://schemas.microsoft.com/office/drawing/2014/main" id="{1FAFFB3D-5543-42DD-9216-C91FAB81021E}"/>
              </a:ext>
            </a:extLst>
          </p:cNvPr>
          <p:cNvPicPr>
            <a:picLocks noChangeAspect="1"/>
          </p:cNvPicPr>
          <p:nvPr/>
        </p:nvPicPr>
        <p:blipFill>
          <a:blip r:embed="rId2"/>
          <a:stretch>
            <a:fillRect/>
          </a:stretch>
        </p:blipFill>
        <p:spPr>
          <a:xfrm>
            <a:off x="334838" y="1568042"/>
            <a:ext cx="10688542" cy="828791"/>
          </a:xfrm>
          <a:prstGeom prst="rect">
            <a:avLst/>
          </a:prstGeom>
        </p:spPr>
      </p:pic>
      <p:pic>
        <p:nvPicPr>
          <p:cNvPr id="11" name="Picture 10">
            <a:extLst>
              <a:ext uri="{FF2B5EF4-FFF2-40B4-BE49-F238E27FC236}">
                <a16:creationId xmlns:a16="http://schemas.microsoft.com/office/drawing/2014/main" id="{96D83CBA-2F9D-4312-AED2-B52D608FEC9E}"/>
              </a:ext>
            </a:extLst>
          </p:cNvPr>
          <p:cNvPicPr>
            <a:picLocks noChangeAspect="1"/>
          </p:cNvPicPr>
          <p:nvPr/>
        </p:nvPicPr>
        <p:blipFill>
          <a:blip r:embed="rId3"/>
          <a:stretch>
            <a:fillRect/>
          </a:stretch>
        </p:blipFill>
        <p:spPr>
          <a:xfrm>
            <a:off x="334838" y="2696059"/>
            <a:ext cx="6649378" cy="1914792"/>
          </a:xfrm>
          <a:prstGeom prst="rect">
            <a:avLst/>
          </a:prstGeom>
        </p:spPr>
      </p:pic>
      <p:grpSp>
        <p:nvGrpSpPr>
          <p:cNvPr id="19" name="Group 18">
            <a:extLst>
              <a:ext uri="{FF2B5EF4-FFF2-40B4-BE49-F238E27FC236}">
                <a16:creationId xmlns:a16="http://schemas.microsoft.com/office/drawing/2014/main" id="{F44C2B24-9F37-4E40-A2E2-A3C6E219BD53}"/>
              </a:ext>
            </a:extLst>
          </p:cNvPr>
          <p:cNvGrpSpPr/>
          <p:nvPr/>
        </p:nvGrpSpPr>
        <p:grpSpPr>
          <a:xfrm>
            <a:off x="835668" y="4681177"/>
            <a:ext cx="10848536" cy="2031325"/>
            <a:chOff x="835668" y="4681177"/>
            <a:chExt cx="10848536" cy="2031325"/>
          </a:xfrm>
        </p:grpSpPr>
        <p:pic>
          <p:nvPicPr>
            <p:cNvPr id="10" name="Picture 9">
              <a:extLst>
                <a:ext uri="{FF2B5EF4-FFF2-40B4-BE49-F238E27FC236}">
                  <a16:creationId xmlns:a16="http://schemas.microsoft.com/office/drawing/2014/main" id="{42FEDD90-00A0-41B0-B25F-0277D536F737}"/>
                </a:ext>
              </a:extLst>
            </p:cNvPr>
            <p:cNvPicPr>
              <a:picLocks noChangeAspect="1"/>
            </p:cNvPicPr>
            <p:nvPr/>
          </p:nvPicPr>
          <p:blipFill>
            <a:blip r:embed="rId4"/>
            <a:stretch>
              <a:fillRect/>
            </a:stretch>
          </p:blipFill>
          <p:spPr>
            <a:xfrm>
              <a:off x="3815456" y="4850605"/>
              <a:ext cx="7868748" cy="1648055"/>
            </a:xfrm>
            <a:prstGeom prst="rect">
              <a:avLst/>
            </a:prstGeom>
          </p:spPr>
        </p:pic>
        <p:sp>
          <p:nvSpPr>
            <p:cNvPr id="13" name="TextBox 12">
              <a:extLst>
                <a:ext uri="{FF2B5EF4-FFF2-40B4-BE49-F238E27FC236}">
                  <a16:creationId xmlns:a16="http://schemas.microsoft.com/office/drawing/2014/main" id="{1C1738F5-47AC-47F5-9004-EB14E1DCBD34}"/>
                </a:ext>
              </a:extLst>
            </p:cNvPr>
            <p:cNvSpPr txBox="1"/>
            <p:nvPr/>
          </p:nvSpPr>
          <p:spPr>
            <a:xfrm>
              <a:off x="835668" y="4681177"/>
              <a:ext cx="1730478" cy="2031325"/>
            </a:xfrm>
            <a:prstGeom prst="rect">
              <a:avLst/>
            </a:prstGeom>
            <a:noFill/>
          </p:spPr>
          <p:txBody>
            <a:bodyPr wrap="square" rtlCol="0">
              <a:spAutoFit/>
            </a:bodyPr>
            <a:lstStyle/>
            <a:p>
              <a:pPr algn="ctr"/>
              <a:r>
                <a:rPr lang="en-US" dirty="0"/>
                <a:t>Previous query: Note Dept number comes only once in the new and twice in the old, as expected.</a:t>
              </a:r>
            </a:p>
          </p:txBody>
        </p:sp>
        <p:sp>
          <p:nvSpPr>
            <p:cNvPr id="15" name="Arrow: Right 14">
              <a:extLst>
                <a:ext uri="{FF2B5EF4-FFF2-40B4-BE49-F238E27FC236}">
                  <a16:creationId xmlns:a16="http://schemas.microsoft.com/office/drawing/2014/main" id="{35BF5218-CF60-4CA3-801D-BD17CD6E0E2E}"/>
                </a:ext>
              </a:extLst>
            </p:cNvPr>
            <p:cNvSpPr/>
            <p:nvPr/>
          </p:nvSpPr>
          <p:spPr>
            <a:xfrm>
              <a:off x="2821858" y="5525729"/>
              <a:ext cx="482174" cy="324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D35F997-FF6E-40AD-97B5-E7C88456F3C7}"/>
              </a:ext>
            </a:extLst>
          </p:cNvPr>
          <p:cNvGrpSpPr/>
          <p:nvPr/>
        </p:nvGrpSpPr>
        <p:grpSpPr>
          <a:xfrm>
            <a:off x="4874028" y="2696059"/>
            <a:ext cx="6649378" cy="3912560"/>
            <a:chOff x="4874028" y="2696059"/>
            <a:chExt cx="6649378" cy="3912560"/>
          </a:xfrm>
        </p:grpSpPr>
        <p:grpSp>
          <p:nvGrpSpPr>
            <p:cNvPr id="22" name="Group 21">
              <a:extLst>
                <a:ext uri="{FF2B5EF4-FFF2-40B4-BE49-F238E27FC236}">
                  <a16:creationId xmlns:a16="http://schemas.microsoft.com/office/drawing/2014/main" id="{6F124784-2474-47FA-8636-51B2EBBC4EB5}"/>
                </a:ext>
              </a:extLst>
            </p:cNvPr>
            <p:cNvGrpSpPr/>
            <p:nvPr/>
          </p:nvGrpSpPr>
          <p:grpSpPr>
            <a:xfrm>
              <a:off x="4874028" y="2696059"/>
              <a:ext cx="6649378" cy="3912560"/>
              <a:chOff x="4874028" y="2696059"/>
              <a:chExt cx="6649378" cy="3912560"/>
            </a:xfrm>
          </p:grpSpPr>
          <p:sp>
            <p:nvSpPr>
              <p:cNvPr id="20" name="Explosion: 14 Points 19">
                <a:extLst>
                  <a:ext uri="{FF2B5EF4-FFF2-40B4-BE49-F238E27FC236}">
                    <a16:creationId xmlns:a16="http://schemas.microsoft.com/office/drawing/2014/main" id="{7AB0FCEB-C784-4B3E-A3C9-686026CC966F}"/>
                  </a:ext>
                </a:extLst>
              </p:cNvPr>
              <p:cNvSpPr/>
              <p:nvPr/>
            </p:nvSpPr>
            <p:spPr>
              <a:xfrm>
                <a:off x="8082116" y="2696059"/>
                <a:ext cx="3441290" cy="176510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is Department #3?</a:t>
                </a:r>
              </a:p>
            </p:txBody>
          </p:sp>
          <p:sp>
            <p:nvSpPr>
              <p:cNvPr id="21" name="Oval 20">
                <a:extLst>
                  <a:ext uri="{FF2B5EF4-FFF2-40B4-BE49-F238E27FC236}">
                    <a16:creationId xmlns:a16="http://schemas.microsoft.com/office/drawing/2014/main" id="{87D125D4-8B26-41E0-A192-09765EFDDB68}"/>
                  </a:ext>
                </a:extLst>
              </p:cNvPr>
              <p:cNvSpPr/>
              <p:nvPr/>
            </p:nvSpPr>
            <p:spPr>
              <a:xfrm>
                <a:off x="4874028" y="4681177"/>
                <a:ext cx="612372" cy="1927442"/>
              </a:xfrm>
              <a:prstGeom prst="ellipse">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47B46231-D884-4C83-A43D-A0C523314A80}"/>
                </a:ext>
              </a:extLst>
            </p:cNvPr>
            <p:cNvCxnSpPr/>
            <p:nvPr/>
          </p:nvCxnSpPr>
          <p:spPr>
            <a:xfrm flipH="1">
              <a:off x="5338916" y="3991897"/>
              <a:ext cx="3224981" cy="76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5817381"/>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769441"/>
          </a:xfrm>
          <a:prstGeom prst="rect">
            <a:avLst/>
          </a:prstGeom>
          <a:solidFill>
            <a:schemeClr val="accent6">
              <a:lumMod val="75000"/>
            </a:schemeClr>
          </a:solid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24</a:t>
            </a:fld>
            <a:endParaRPr lang="en-US" sz="1050" dirty="0"/>
          </a:p>
        </p:txBody>
      </p:sp>
      <p:pic>
        <p:nvPicPr>
          <p:cNvPr id="4" name="Picture 3">
            <a:extLst>
              <a:ext uri="{FF2B5EF4-FFF2-40B4-BE49-F238E27FC236}">
                <a16:creationId xmlns:a16="http://schemas.microsoft.com/office/drawing/2014/main" id="{1FAFFB3D-5543-42DD-9216-C91FAB81021E}"/>
              </a:ext>
            </a:extLst>
          </p:cNvPr>
          <p:cNvPicPr>
            <a:picLocks noChangeAspect="1"/>
          </p:cNvPicPr>
          <p:nvPr/>
        </p:nvPicPr>
        <p:blipFill>
          <a:blip r:embed="rId2"/>
          <a:stretch>
            <a:fillRect/>
          </a:stretch>
        </p:blipFill>
        <p:spPr>
          <a:xfrm>
            <a:off x="334838" y="1568042"/>
            <a:ext cx="10688542" cy="828791"/>
          </a:xfrm>
          <a:prstGeom prst="rect">
            <a:avLst/>
          </a:prstGeom>
        </p:spPr>
      </p:pic>
      <p:sp>
        <p:nvSpPr>
          <p:cNvPr id="3" name="Oval 2">
            <a:extLst>
              <a:ext uri="{FF2B5EF4-FFF2-40B4-BE49-F238E27FC236}">
                <a16:creationId xmlns:a16="http://schemas.microsoft.com/office/drawing/2014/main" id="{94474697-6AD3-4399-8136-09D91A9EDC7E}"/>
              </a:ext>
            </a:extLst>
          </p:cNvPr>
          <p:cNvSpPr/>
          <p:nvPr/>
        </p:nvSpPr>
        <p:spPr>
          <a:xfrm>
            <a:off x="1150374" y="1568042"/>
            <a:ext cx="314632" cy="290255"/>
          </a:xfrm>
          <a:prstGeom prst="ellipse">
            <a:avLst/>
          </a:prstGeom>
          <a:solidFill>
            <a:srgbClr val="FF0000">
              <a:alpha val="4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EBC952-2B0A-4C2D-9277-D5439B200C7E}"/>
              </a:ext>
            </a:extLst>
          </p:cNvPr>
          <p:cNvPicPr>
            <a:picLocks noChangeAspect="1"/>
          </p:cNvPicPr>
          <p:nvPr/>
        </p:nvPicPr>
        <p:blipFill>
          <a:blip r:embed="rId3"/>
          <a:stretch>
            <a:fillRect/>
          </a:stretch>
        </p:blipFill>
        <p:spPr>
          <a:xfrm>
            <a:off x="334838" y="3669521"/>
            <a:ext cx="10488489" cy="895475"/>
          </a:xfrm>
          <a:prstGeom prst="rect">
            <a:avLst/>
          </a:prstGeom>
        </p:spPr>
      </p:pic>
      <p:sp>
        <p:nvSpPr>
          <p:cNvPr id="9" name="TextBox 8">
            <a:extLst>
              <a:ext uri="{FF2B5EF4-FFF2-40B4-BE49-F238E27FC236}">
                <a16:creationId xmlns:a16="http://schemas.microsoft.com/office/drawing/2014/main" id="{E7FC18E3-D77F-4D8C-AF25-F7BAEBEEDB73}"/>
              </a:ext>
            </a:extLst>
          </p:cNvPr>
          <p:cNvSpPr txBox="1"/>
          <p:nvPr/>
        </p:nvSpPr>
        <p:spPr>
          <a:xfrm flipH="1">
            <a:off x="334838" y="2505670"/>
            <a:ext cx="6355081" cy="923330"/>
          </a:xfrm>
          <a:prstGeom prst="rect">
            <a:avLst/>
          </a:prstGeom>
          <a:noFill/>
        </p:spPr>
        <p:txBody>
          <a:bodyPr wrap="square" rtlCol="0">
            <a:spAutoFit/>
          </a:bodyPr>
          <a:lstStyle/>
          <a:p>
            <a:r>
              <a:rPr lang="en-US" dirty="0"/>
              <a:t>Do we need to specify the table alias? Since both are identical, why not avoid giving that info and let SQL take which ever one it likes…. </a:t>
            </a:r>
          </a:p>
        </p:txBody>
      </p:sp>
      <p:pic>
        <p:nvPicPr>
          <p:cNvPr id="14" name="Picture 13">
            <a:extLst>
              <a:ext uri="{FF2B5EF4-FFF2-40B4-BE49-F238E27FC236}">
                <a16:creationId xmlns:a16="http://schemas.microsoft.com/office/drawing/2014/main" id="{E1EF0255-6A6F-4BFB-B107-C40B233DE985}"/>
              </a:ext>
            </a:extLst>
          </p:cNvPr>
          <p:cNvPicPr>
            <a:picLocks noChangeAspect="1"/>
          </p:cNvPicPr>
          <p:nvPr/>
        </p:nvPicPr>
        <p:blipFill>
          <a:blip r:embed="rId4"/>
          <a:stretch>
            <a:fillRect/>
          </a:stretch>
        </p:blipFill>
        <p:spPr>
          <a:xfrm>
            <a:off x="334838" y="4970788"/>
            <a:ext cx="3964962" cy="1351354"/>
          </a:xfrm>
          <a:prstGeom prst="rect">
            <a:avLst/>
          </a:prstGeom>
        </p:spPr>
      </p:pic>
      <p:grpSp>
        <p:nvGrpSpPr>
          <p:cNvPr id="18" name="Group 17">
            <a:extLst>
              <a:ext uri="{FF2B5EF4-FFF2-40B4-BE49-F238E27FC236}">
                <a16:creationId xmlns:a16="http://schemas.microsoft.com/office/drawing/2014/main" id="{077BBA3D-F473-4A4C-B275-69AB38C58BDD}"/>
              </a:ext>
            </a:extLst>
          </p:cNvPr>
          <p:cNvGrpSpPr/>
          <p:nvPr/>
        </p:nvGrpSpPr>
        <p:grpSpPr>
          <a:xfrm>
            <a:off x="4953977" y="5277133"/>
            <a:ext cx="6571476" cy="369332"/>
            <a:chOff x="4953977" y="5277133"/>
            <a:chExt cx="6571476" cy="369332"/>
          </a:xfrm>
        </p:grpSpPr>
        <p:sp>
          <p:nvSpPr>
            <p:cNvPr id="16" name="TextBox 15">
              <a:extLst>
                <a:ext uri="{FF2B5EF4-FFF2-40B4-BE49-F238E27FC236}">
                  <a16:creationId xmlns:a16="http://schemas.microsoft.com/office/drawing/2014/main" id="{74B101CF-8234-41D9-84A9-874C9C6E54EA}"/>
                </a:ext>
              </a:extLst>
            </p:cNvPr>
            <p:cNvSpPr txBox="1"/>
            <p:nvPr/>
          </p:nvSpPr>
          <p:spPr>
            <a:xfrm>
              <a:off x="5579082" y="5277133"/>
              <a:ext cx="5946371" cy="369332"/>
            </a:xfrm>
            <a:prstGeom prst="rect">
              <a:avLst/>
            </a:prstGeom>
            <a:noFill/>
          </p:spPr>
          <p:txBody>
            <a:bodyPr wrap="none" rtlCol="0">
              <a:spAutoFit/>
            </a:bodyPr>
            <a:lstStyle/>
            <a:p>
              <a:r>
                <a:rPr lang="en-US" dirty="0"/>
                <a:t>This implies there is ambiguity somewhere in the command…</a:t>
              </a:r>
            </a:p>
          </p:txBody>
        </p:sp>
        <p:sp>
          <p:nvSpPr>
            <p:cNvPr id="17" name="Arrow: Right 16">
              <a:extLst>
                <a:ext uri="{FF2B5EF4-FFF2-40B4-BE49-F238E27FC236}">
                  <a16:creationId xmlns:a16="http://schemas.microsoft.com/office/drawing/2014/main" id="{28633AAA-0D56-441A-8EBB-7BA4D0CEA911}"/>
                </a:ext>
              </a:extLst>
            </p:cNvPr>
            <p:cNvSpPr/>
            <p:nvPr/>
          </p:nvSpPr>
          <p:spPr>
            <a:xfrm rot="10800000">
              <a:off x="4953977" y="5299115"/>
              <a:ext cx="403123" cy="343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7270444"/>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769441"/>
          </a:xfrm>
          <a:prstGeom prst="rect">
            <a:avLst/>
          </a:prstGeom>
          <a:solidFill>
            <a:schemeClr val="accent6">
              <a:lumMod val="75000"/>
            </a:schemeClr>
          </a:solid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25</a:t>
            </a:fld>
            <a:endParaRPr lang="en-US" sz="1050" dirty="0"/>
          </a:p>
        </p:txBody>
      </p:sp>
      <p:pic>
        <p:nvPicPr>
          <p:cNvPr id="10" name="Picture 9">
            <a:extLst>
              <a:ext uri="{FF2B5EF4-FFF2-40B4-BE49-F238E27FC236}">
                <a16:creationId xmlns:a16="http://schemas.microsoft.com/office/drawing/2014/main" id="{478DAFED-E095-44E2-988B-95651D845474}"/>
              </a:ext>
            </a:extLst>
          </p:cNvPr>
          <p:cNvPicPr>
            <a:picLocks noChangeAspect="1"/>
          </p:cNvPicPr>
          <p:nvPr/>
        </p:nvPicPr>
        <p:blipFill>
          <a:blip r:embed="rId2"/>
          <a:stretch>
            <a:fillRect/>
          </a:stretch>
        </p:blipFill>
        <p:spPr>
          <a:xfrm>
            <a:off x="230750" y="1436375"/>
            <a:ext cx="10593278" cy="819264"/>
          </a:xfrm>
          <a:prstGeom prst="rect">
            <a:avLst/>
          </a:prstGeom>
        </p:spPr>
      </p:pic>
      <p:sp>
        <p:nvSpPr>
          <p:cNvPr id="11" name="Rectangle: Rounded Corners 10">
            <a:extLst>
              <a:ext uri="{FF2B5EF4-FFF2-40B4-BE49-F238E27FC236}">
                <a16:creationId xmlns:a16="http://schemas.microsoft.com/office/drawing/2014/main" id="{98B4E41C-EFBE-4E37-BCCD-ACD8152DC550}"/>
              </a:ext>
            </a:extLst>
          </p:cNvPr>
          <p:cNvSpPr/>
          <p:nvPr/>
        </p:nvSpPr>
        <p:spPr>
          <a:xfrm>
            <a:off x="2379406" y="1730477"/>
            <a:ext cx="599768" cy="235975"/>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A9C220-5595-4B1C-80F7-53B725B4FEF3}"/>
              </a:ext>
            </a:extLst>
          </p:cNvPr>
          <p:cNvPicPr>
            <a:picLocks noChangeAspect="1"/>
          </p:cNvPicPr>
          <p:nvPr/>
        </p:nvPicPr>
        <p:blipFill>
          <a:blip r:embed="rId3"/>
          <a:stretch>
            <a:fillRect/>
          </a:stretch>
        </p:blipFill>
        <p:spPr>
          <a:xfrm>
            <a:off x="8736119" y="1846007"/>
            <a:ext cx="2152950" cy="2048161"/>
          </a:xfrm>
          <a:prstGeom prst="rect">
            <a:avLst/>
          </a:prstGeom>
        </p:spPr>
      </p:pic>
      <p:pic>
        <p:nvPicPr>
          <p:cNvPr id="19" name="Picture 18">
            <a:extLst>
              <a:ext uri="{FF2B5EF4-FFF2-40B4-BE49-F238E27FC236}">
                <a16:creationId xmlns:a16="http://schemas.microsoft.com/office/drawing/2014/main" id="{5E314737-7D6C-4A00-8F65-1FB226F9B7AE}"/>
              </a:ext>
            </a:extLst>
          </p:cNvPr>
          <p:cNvPicPr>
            <a:picLocks noChangeAspect="1"/>
          </p:cNvPicPr>
          <p:nvPr/>
        </p:nvPicPr>
        <p:blipFill>
          <a:blip r:embed="rId4"/>
          <a:stretch>
            <a:fillRect/>
          </a:stretch>
        </p:blipFill>
        <p:spPr>
          <a:xfrm>
            <a:off x="230750" y="2792359"/>
            <a:ext cx="6449325" cy="1810003"/>
          </a:xfrm>
          <a:prstGeom prst="rect">
            <a:avLst/>
          </a:prstGeom>
        </p:spPr>
      </p:pic>
      <p:sp>
        <p:nvSpPr>
          <p:cNvPr id="20" name="TextBox 19">
            <a:extLst>
              <a:ext uri="{FF2B5EF4-FFF2-40B4-BE49-F238E27FC236}">
                <a16:creationId xmlns:a16="http://schemas.microsoft.com/office/drawing/2014/main" id="{3A2F69BF-6A9E-48E6-B61D-61D0DAFC7E94}"/>
              </a:ext>
            </a:extLst>
          </p:cNvPr>
          <p:cNvSpPr txBox="1"/>
          <p:nvPr/>
        </p:nvSpPr>
        <p:spPr>
          <a:xfrm flipH="1">
            <a:off x="2095679" y="5139082"/>
            <a:ext cx="8056061" cy="1754326"/>
          </a:xfrm>
          <a:prstGeom prst="rect">
            <a:avLst/>
          </a:prstGeom>
          <a:noFill/>
        </p:spPr>
        <p:txBody>
          <a:bodyPr wrap="square" rtlCol="0">
            <a:spAutoFit/>
          </a:bodyPr>
          <a:lstStyle/>
          <a:p>
            <a:pPr algn="ctr"/>
            <a:r>
              <a:rPr lang="en-US" dirty="0"/>
              <a:t>Now our Department #3 ‘Operations’ starts to show up! </a:t>
            </a:r>
          </a:p>
          <a:p>
            <a:pPr algn="ctr"/>
            <a:r>
              <a:rPr lang="en-US" dirty="0"/>
              <a:t>This is because we are forcing everything in the left to show up, which is the departments table. </a:t>
            </a:r>
          </a:p>
          <a:p>
            <a:pPr algn="ctr"/>
            <a:r>
              <a:rPr lang="en-US" dirty="0"/>
              <a:t>BUT</a:t>
            </a:r>
          </a:p>
          <a:p>
            <a:pPr algn="ctr"/>
            <a:r>
              <a:rPr lang="en-US" dirty="0"/>
              <a:t>Employee #6 and Employee #9 are still absent</a:t>
            </a:r>
          </a:p>
          <a:p>
            <a:pPr algn="ctr"/>
            <a:r>
              <a:rPr lang="en-US" dirty="0"/>
              <a:t>Is this correct? (yes)</a:t>
            </a:r>
          </a:p>
        </p:txBody>
      </p:sp>
    </p:spTree>
    <p:extLst>
      <p:ext uri="{BB962C8B-B14F-4D97-AF65-F5344CB8AC3E}">
        <p14:creationId xmlns:p14="http://schemas.microsoft.com/office/powerpoint/2010/main" val="217187604"/>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54" y="541116"/>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471804"/>
            <a:ext cx="12219710" cy="769441"/>
          </a:xfrm>
          <a:prstGeom prst="rect">
            <a:avLst/>
          </a:prstGeom>
          <a:solidFill>
            <a:schemeClr val="accent6">
              <a:lumMod val="75000"/>
            </a:schemeClr>
          </a:solid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26</a:t>
            </a:fld>
            <a:endParaRPr lang="en-US" sz="1050" dirty="0"/>
          </a:p>
        </p:txBody>
      </p:sp>
      <p:sp>
        <p:nvSpPr>
          <p:cNvPr id="20" name="TextBox 19">
            <a:extLst>
              <a:ext uri="{FF2B5EF4-FFF2-40B4-BE49-F238E27FC236}">
                <a16:creationId xmlns:a16="http://schemas.microsoft.com/office/drawing/2014/main" id="{3A2F69BF-6A9E-48E6-B61D-61D0DAFC7E94}"/>
              </a:ext>
            </a:extLst>
          </p:cNvPr>
          <p:cNvSpPr txBox="1"/>
          <p:nvPr/>
        </p:nvSpPr>
        <p:spPr>
          <a:xfrm flipH="1">
            <a:off x="1275580" y="1334810"/>
            <a:ext cx="8056061" cy="369332"/>
          </a:xfrm>
          <a:prstGeom prst="rect">
            <a:avLst/>
          </a:prstGeom>
          <a:noFill/>
        </p:spPr>
        <p:txBody>
          <a:bodyPr wrap="square" rtlCol="0">
            <a:spAutoFit/>
          </a:bodyPr>
          <a:lstStyle/>
          <a:p>
            <a:pPr algn="ctr"/>
            <a:r>
              <a:rPr lang="en-US" dirty="0"/>
              <a:t>Now find all employees and departments</a:t>
            </a:r>
          </a:p>
        </p:txBody>
      </p:sp>
      <p:grpSp>
        <p:nvGrpSpPr>
          <p:cNvPr id="8" name="Group 7">
            <a:extLst>
              <a:ext uri="{FF2B5EF4-FFF2-40B4-BE49-F238E27FC236}">
                <a16:creationId xmlns:a16="http://schemas.microsoft.com/office/drawing/2014/main" id="{F226A7FD-9434-452F-9584-F21F70B1E4C8}"/>
              </a:ext>
            </a:extLst>
          </p:cNvPr>
          <p:cNvGrpSpPr/>
          <p:nvPr/>
        </p:nvGrpSpPr>
        <p:grpSpPr>
          <a:xfrm>
            <a:off x="260247" y="1688671"/>
            <a:ext cx="10745700" cy="857370"/>
            <a:chOff x="230750" y="1398269"/>
            <a:chExt cx="10745700" cy="857370"/>
          </a:xfrm>
        </p:grpSpPr>
        <p:pic>
          <p:nvPicPr>
            <p:cNvPr id="4" name="Picture 3">
              <a:extLst>
                <a:ext uri="{FF2B5EF4-FFF2-40B4-BE49-F238E27FC236}">
                  <a16:creationId xmlns:a16="http://schemas.microsoft.com/office/drawing/2014/main" id="{1BA3CF1E-75BE-4D74-93A4-26C3F6000495}"/>
                </a:ext>
              </a:extLst>
            </p:cNvPr>
            <p:cNvPicPr>
              <a:picLocks noChangeAspect="1"/>
            </p:cNvPicPr>
            <p:nvPr/>
          </p:nvPicPr>
          <p:blipFill>
            <a:blip r:embed="rId2"/>
            <a:stretch>
              <a:fillRect/>
            </a:stretch>
          </p:blipFill>
          <p:spPr>
            <a:xfrm>
              <a:off x="230750" y="1398269"/>
              <a:ext cx="10745700" cy="857370"/>
            </a:xfrm>
            <a:prstGeom prst="rect">
              <a:avLst/>
            </a:prstGeom>
          </p:spPr>
        </p:pic>
        <p:sp>
          <p:nvSpPr>
            <p:cNvPr id="11" name="Rectangle: Rounded Corners 10">
              <a:extLst>
                <a:ext uri="{FF2B5EF4-FFF2-40B4-BE49-F238E27FC236}">
                  <a16:creationId xmlns:a16="http://schemas.microsoft.com/office/drawing/2014/main" id="{98B4E41C-EFBE-4E37-BCCD-ACD8152DC550}"/>
                </a:ext>
              </a:extLst>
            </p:cNvPr>
            <p:cNvSpPr/>
            <p:nvPr/>
          </p:nvSpPr>
          <p:spPr>
            <a:xfrm>
              <a:off x="757396" y="1720099"/>
              <a:ext cx="4257055" cy="246353"/>
            </a:xfrm>
            <a:prstGeom prst="roundRect">
              <a:avLst/>
            </a:prstGeom>
            <a:solidFill>
              <a:schemeClr val="bg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15481282-92FB-4544-8ABF-9923677D70CB}"/>
              </a:ext>
            </a:extLst>
          </p:cNvPr>
          <p:cNvSpPr txBox="1"/>
          <p:nvPr/>
        </p:nvSpPr>
        <p:spPr>
          <a:xfrm flipH="1">
            <a:off x="3079904" y="3092871"/>
            <a:ext cx="5106385" cy="1477328"/>
          </a:xfrm>
          <a:prstGeom prst="rect">
            <a:avLst/>
          </a:prstGeom>
          <a:noFill/>
        </p:spPr>
        <p:txBody>
          <a:bodyPr wrap="square" rtlCol="0">
            <a:spAutoFit/>
          </a:bodyPr>
          <a:lstStyle/>
          <a:p>
            <a:pPr algn="ctr"/>
            <a:r>
              <a:rPr lang="en-US" dirty="0"/>
              <a:t>Do this as a RIGHT JOIN, but at times some people find it easier to do think from left to right…</a:t>
            </a:r>
          </a:p>
          <a:p>
            <a:pPr algn="ctr"/>
            <a:r>
              <a:rPr lang="en-US" dirty="0"/>
              <a:t>If so, you can convert it into a LEFT JOIN, and the result will be the same as the RIGHT JOIN </a:t>
            </a:r>
            <a:r>
              <a:rPr lang="en-US" b="1" dirty="0"/>
              <a:t>with the correct table names</a:t>
            </a:r>
          </a:p>
        </p:txBody>
      </p:sp>
      <p:pic>
        <p:nvPicPr>
          <p:cNvPr id="12" name="Picture 11">
            <a:extLst>
              <a:ext uri="{FF2B5EF4-FFF2-40B4-BE49-F238E27FC236}">
                <a16:creationId xmlns:a16="http://schemas.microsoft.com/office/drawing/2014/main" id="{FE0F6C8A-9318-4F17-B73F-EC6ADE53D0CE}"/>
              </a:ext>
            </a:extLst>
          </p:cNvPr>
          <p:cNvPicPr>
            <a:picLocks noChangeAspect="1"/>
          </p:cNvPicPr>
          <p:nvPr/>
        </p:nvPicPr>
        <p:blipFill>
          <a:blip r:embed="rId3"/>
          <a:stretch>
            <a:fillRect/>
          </a:stretch>
        </p:blipFill>
        <p:spPr>
          <a:xfrm>
            <a:off x="2548097" y="4743155"/>
            <a:ext cx="6525536" cy="2114845"/>
          </a:xfrm>
          <a:prstGeom prst="rect">
            <a:avLst/>
          </a:prstGeom>
        </p:spPr>
      </p:pic>
      <p:sp>
        <p:nvSpPr>
          <p:cNvPr id="14" name="Explosion: 14 Points 13">
            <a:extLst>
              <a:ext uri="{FF2B5EF4-FFF2-40B4-BE49-F238E27FC236}">
                <a16:creationId xmlns:a16="http://schemas.microsoft.com/office/drawing/2014/main" id="{71680685-CC92-46BC-B12E-97AEE3998AC8}"/>
              </a:ext>
            </a:extLst>
          </p:cNvPr>
          <p:cNvSpPr/>
          <p:nvPr/>
        </p:nvSpPr>
        <p:spPr>
          <a:xfrm>
            <a:off x="45654" y="3024776"/>
            <a:ext cx="2487560" cy="298346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this as a RIGHT JOIN</a:t>
            </a:r>
          </a:p>
        </p:txBody>
      </p:sp>
      <p:sp>
        <p:nvSpPr>
          <p:cNvPr id="17" name="Explosion: 14 Points 16">
            <a:extLst>
              <a:ext uri="{FF2B5EF4-FFF2-40B4-BE49-F238E27FC236}">
                <a16:creationId xmlns:a16="http://schemas.microsoft.com/office/drawing/2014/main" id="{43C08BE9-039E-4D90-BA30-E1F3CA57C4AA}"/>
              </a:ext>
            </a:extLst>
          </p:cNvPr>
          <p:cNvSpPr/>
          <p:nvPr/>
        </p:nvSpPr>
        <p:spPr>
          <a:xfrm>
            <a:off x="9762167" y="3024776"/>
            <a:ext cx="2487560" cy="298346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Write this as a RIGHT JOIN</a:t>
            </a:r>
            <a:endParaRPr lang="en-US" dirty="0"/>
          </a:p>
        </p:txBody>
      </p:sp>
    </p:spTree>
    <p:extLst>
      <p:ext uri="{BB962C8B-B14F-4D97-AF65-F5344CB8AC3E}">
        <p14:creationId xmlns:p14="http://schemas.microsoft.com/office/powerpoint/2010/main" val="1208030198"/>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P spid="14"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1209"/>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441935"/>
            <a:ext cx="12219710" cy="769441"/>
          </a:xfrm>
          <a:prstGeom prst="rect">
            <a:avLst/>
          </a:prstGeom>
          <a:solidFill>
            <a:schemeClr val="accent6">
              <a:lumMod val="75000"/>
            </a:schemeClr>
          </a:solidFill>
        </p:spPr>
        <p:txBody>
          <a:bodyPr wrap="square" rtlCol="0">
            <a:spAutoFit/>
          </a:bodyPr>
          <a:lstStyle/>
          <a:p>
            <a:r>
              <a:rPr lang="en-US" sz="4400" b="1" dirty="0">
                <a:solidFill>
                  <a:schemeClr val="bg1"/>
                </a:solidFill>
                <a:latin typeface="Bradley Hand ITC" panose="03070402050302030203" pitchFamily="66" charset="0"/>
              </a:rPr>
              <a:t>Sometimes the data we need is in multiple tables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27</a:t>
            </a:fld>
            <a:endParaRPr lang="en-US" sz="1050" dirty="0"/>
          </a:p>
        </p:txBody>
      </p:sp>
      <p:sp>
        <p:nvSpPr>
          <p:cNvPr id="20" name="TextBox 19">
            <a:extLst>
              <a:ext uri="{FF2B5EF4-FFF2-40B4-BE49-F238E27FC236}">
                <a16:creationId xmlns:a16="http://schemas.microsoft.com/office/drawing/2014/main" id="{3A2F69BF-6A9E-48E6-B61D-61D0DAFC7E94}"/>
              </a:ext>
            </a:extLst>
          </p:cNvPr>
          <p:cNvSpPr txBox="1"/>
          <p:nvPr/>
        </p:nvSpPr>
        <p:spPr>
          <a:xfrm flipH="1">
            <a:off x="1289434" y="1304903"/>
            <a:ext cx="8056061" cy="369332"/>
          </a:xfrm>
          <a:prstGeom prst="rect">
            <a:avLst/>
          </a:prstGeom>
          <a:noFill/>
        </p:spPr>
        <p:txBody>
          <a:bodyPr wrap="square" rtlCol="0">
            <a:spAutoFit/>
          </a:bodyPr>
          <a:lstStyle/>
          <a:p>
            <a:pPr algn="ctr"/>
            <a:r>
              <a:rPr lang="en-US" dirty="0"/>
              <a:t>What will this do?</a:t>
            </a:r>
          </a:p>
        </p:txBody>
      </p:sp>
      <p:pic>
        <p:nvPicPr>
          <p:cNvPr id="12" name="Picture 11">
            <a:extLst>
              <a:ext uri="{FF2B5EF4-FFF2-40B4-BE49-F238E27FC236}">
                <a16:creationId xmlns:a16="http://schemas.microsoft.com/office/drawing/2014/main" id="{FE0F6C8A-9318-4F17-B73F-EC6ADE53D0CE}"/>
              </a:ext>
            </a:extLst>
          </p:cNvPr>
          <p:cNvPicPr>
            <a:picLocks noChangeAspect="1"/>
          </p:cNvPicPr>
          <p:nvPr/>
        </p:nvPicPr>
        <p:blipFill>
          <a:blip r:embed="rId2"/>
          <a:stretch>
            <a:fillRect/>
          </a:stretch>
        </p:blipFill>
        <p:spPr>
          <a:xfrm>
            <a:off x="2636588" y="3547464"/>
            <a:ext cx="6525536" cy="2114845"/>
          </a:xfrm>
          <a:prstGeom prst="rect">
            <a:avLst/>
          </a:prstGeom>
        </p:spPr>
      </p:pic>
      <p:pic>
        <p:nvPicPr>
          <p:cNvPr id="9" name="Picture 8">
            <a:extLst>
              <a:ext uri="{FF2B5EF4-FFF2-40B4-BE49-F238E27FC236}">
                <a16:creationId xmlns:a16="http://schemas.microsoft.com/office/drawing/2014/main" id="{51E5E2EE-B0FD-4BB3-8D68-F2F2EFC6F580}"/>
              </a:ext>
            </a:extLst>
          </p:cNvPr>
          <p:cNvPicPr>
            <a:picLocks noChangeAspect="1"/>
          </p:cNvPicPr>
          <p:nvPr/>
        </p:nvPicPr>
        <p:blipFill>
          <a:blip r:embed="rId3"/>
          <a:stretch>
            <a:fillRect/>
          </a:stretch>
        </p:blipFill>
        <p:spPr>
          <a:xfrm>
            <a:off x="476120" y="1622924"/>
            <a:ext cx="10669489" cy="1228896"/>
          </a:xfrm>
          <a:prstGeom prst="rect">
            <a:avLst/>
          </a:prstGeom>
        </p:spPr>
      </p:pic>
      <p:sp>
        <p:nvSpPr>
          <p:cNvPr id="10" name="Rectangle: Rounded Corners 9">
            <a:extLst>
              <a:ext uri="{FF2B5EF4-FFF2-40B4-BE49-F238E27FC236}">
                <a16:creationId xmlns:a16="http://schemas.microsoft.com/office/drawing/2014/main" id="{542ED27B-90D4-415B-8304-9E7EBB6DB89B}"/>
              </a:ext>
            </a:extLst>
          </p:cNvPr>
          <p:cNvSpPr/>
          <p:nvPr/>
        </p:nvSpPr>
        <p:spPr>
          <a:xfrm>
            <a:off x="2143432" y="3923071"/>
            <a:ext cx="7620000" cy="609600"/>
          </a:xfrm>
          <a:prstGeom prst="roundRect">
            <a:avLst/>
          </a:prstGeom>
          <a:solidFill>
            <a:schemeClr val="accent2">
              <a:alpha val="5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D4C2D52-15D7-4615-9F5D-EDB2BB58BB8A}"/>
              </a:ext>
            </a:extLst>
          </p:cNvPr>
          <p:cNvGrpSpPr/>
          <p:nvPr/>
        </p:nvGrpSpPr>
        <p:grpSpPr>
          <a:xfrm>
            <a:off x="2138516" y="3765755"/>
            <a:ext cx="7620000" cy="1696064"/>
            <a:chOff x="2138516" y="3765755"/>
            <a:chExt cx="7620000" cy="1696064"/>
          </a:xfrm>
        </p:grpSpPr>
        <p:sp>
          <p:nvSpPr>
            <p:cNvPr id="16" name="Rectangle: Rounded Corners 15">
              <a:extLst>
                <a:ext uri="{FF2B5EF4-FFF2-40B4-BE49-F238E27FC236}">
                  <a16:creationId xmlns:a16="http://schemas.microsoft.com/office/drawing/2014/main" id="{5FE45AFC-D9CF-43BA-BA3B-FBBDEE7F8434}"/>
                </a:ext>
              </a:extLst>
            </p:cNvPr>
            <p:cNvSpPr/>
            <p:nvPr/>
          </p:nvSpPr>
          <p:spPr>
            <a:xfrm>
              <a:off x="2138516" y="4532671"/>
              <a:ext cx="7620000" cy="929148"/>
            </a:xfrm>
            <a:prstGeom prst="roundRect">
              <a:avLst/>
            </a:prstGeom>
            <a:solidFill>
              <a:schemeClr val="bg1">
                <a:alpha val="8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61520FF-4315-45A6-B3DD-1BC9A6140ED1}"/>
                </a:ext>
              </a:extLst>
            </p:cNvPr>
            <p:cNvSpPr/>
            <p:nvPr/>
          </p:nvSpPr>
          <p:spPr>
            <a:xfrm>
              <a:off x="2143432" y="3765755"/>
              <a:ext cx="7615084" cy="157316"/>
            </a:xfrm>
            <a:prstGeom prst="roundRect">
              <a:avLst/>
            </a:prstGeom>
            <a:solidFill>
              <a:schemeClr val="bg1">
                <a:alpha val="8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479012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5400" b="1" dirty="0">
                <a:solidFill>
                  <a:srgbClr val="FFFF00"/>
                </a:solidFill>
                <a:latin typeface="Arial" panose="020B0604020202020204" pitchFamily="34" charset="0"/>
                <a:cs typeface="Arial" panose="020B0604020202020204" pitchFamily="34" charset="0"/>
              </a:rPr>
              <a:t>UNION, MINUS, INTERSECTION</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6426669"/>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8111"/>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468837"/>
            <a:ext cx="12219710" cy="707886"/>
          </a:xfrm>
          <a:prstGeom prst="rect">
            <a:avLst/>
          </a:prstGeom>
          <a:solidFill>
            <a:schemeClr val="accent6">
              <a:lumMod val="75000"/>
            </a:schemeClr>
          </a:solidFill>
        </p:spPr>
        <p:txBody>
          <a:bodyPr wrap="square" rtlCol="0">
            <a:spAutoFit/>
          </a:bodyPr>
          <a:lstStyle/>
          <a:p>
            <a:r>
              <a:rPr lang="en-US" sz="4000" b="1" dirty="0">
                <a:solidFill>
                  <a:schemeClr val="bg1"/>
                </a:solidFill>
                <a:latin typeface="Bradley Hand ITC" panose="03070402050302030203" pitchFamily="66" charset="0"/>
              </a:rPr>
              <a:t>What if the two tables have no columns in common?</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29</a:t>
            </a:fld>
            <a:endParaRPr lang="en-US" sz="1050" dirty="0"/>
          </a:p>
        </p:txBody>
      </p:sp>
      <p:sp>
        <p:nvSpPr>
          <p:cNvPr id="7" name="TextBox 6">
            <a:extLst>
              <a:ext uri="{FF2B5EF4-FFF2-40B4-BE49-F238E27FC236}">
                <a16:creationId xmlns:a16="http://schemas.microsoft.com/office/drawing/2014/main" id="{F2F57E74-F123-4B4A-81D8-8691684AAE52}"/>
              </a:ext>
            </a:extLst>
          </p:cNvPr>
          <p:cNvSpPr txBox="1"/>
          <p:nvPr/>
        </p:nvSpPr>
        <p:spPr>
          <a:xfrm>
            <a:off x="469771" y="1951348"/>
            <a:ext cx="11050291" cy="1938992"/>
          </a:xfrm>
          <a:prstGeom prst="rect">
            <a:avLst/>
          </a:prstGeom>
          <a:solidFill>
            <a:schemeClr val="accent6">
              <a:lumMod val="40000"/>
              <a:lumOff val="60000"/>
            </a:schemeClr>
          </a:solidFill>
          <a:ln>
            <a:solidFill>
              <a:schemeClr val="accent1"/>
            </a:solidFill>
          </a:ln>
        </p:spPr>
        <p:txBody>
          <a:bodyPr wrap="square" rtlCol="0">
            <a:spAutoFit/>
          </a:bodyPr>
          <a:lstStyle/>
          <a:p>
            <a:pPr marL="342900" indent="-342900">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What if we have two tables with data that we want merged, but they don’t have a common column!</a:t>
            </a:r>
          </a:p>
          <a:p>
            <a:pPr marL="342900" indent="-342900">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Example: Customer data from different divisions, but they all have different customers, and the management wants some selected information on all customers!</a:t>
            </a:r>
          </a:p>
        </p:txBody>
      </p:sp>
    </p:spTree>
    <p:extLst>
      <p:ext uri="{BB962C8B-B14F-4D97-AF65-F5344CB8AC3E}">
        <p14:creationId xmlns:p14="http://schemas.microsoft.com/office/powerpoint/2010/main" val="419037045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accent6">
                  <a:lumMod val="75000"/>
                </a:schemeClr>
              </a:solidFill>
            </a:endParaRPr>
          </a:p>
        </p:txBody>
      </p:sp>
      <p:sp>
        <p:nvSpPr>
          <p:cNvPr id="5" name="Content Placeholder 5"/>
          <p:cNvSpPr>
            <a:spLocks noGrp="1"/>
          </p:cNvSpPr>
          <p:nvPr>
            <p:ph idx="1"/>
          </p:nvPr>
        </p:nvSpPr>
        <p:spPr>
          <a:xfrm>
            <a:off x="0" y="2522613"/>
            <a:ext cx="12192000" cy="1844435"/>
          </a:xfrm>
        </p:spPr>
        <p:txBody>
          <a:bodyPr>
            <a:noAutofit/>
          </a:bodyPr>
          <a:lstStyle/>
          <a:p>
            <a:pPr marL="0" indent="0" algn="ctr">
              <a:lnSpc>
                <a:spcPct val="100000"/>
              </a:lnSpc>
              <a:spcBef>
                <a:spcPts val="0"/>
              </a:spcBef>
              <a:buNone/>
            </a:pPr>
            <a:r>
              <a:rPr lang="en-US" sz="5400" b="1" dirty="0">
                <a:solidFill>
                  <a:schemeClr val="bg1"/>
                </a:solidFill>
                <a:latin typeface="Arial" panose="020B0604020202020204" pitchFamily="34" charset="0"/>
                <a:cs typeface="Arial" panose="020B0604020202020204" pitchFamily="34" charset="0"/>
              </a:rPr>
              <a:t>What questions may I answer before we begin …</a:t>
            </a:r>
            <a:endParaRPr lang="en-US" sz="44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BBADDD1-82C6-4B00-9CEB-96CAA9FA3095}"/>
              </a:ext>
            </a:extLst>
          </p:cNvPr>
          <p:cNvSpPr txBox="1"/>
          <p:nvPr/>
        </p:nvSpPr>
        <p:spPr>
          <a:xfrm>
            <a:off x="540633" y="4615425"/>
            <a:ext cx="11110734" cy="923330"/>
          </a:xfrm>
          <a:prstGeom prst="rect">
            <a:avLst/>
          </a:prstGeom>
          <a:noFill/>
          <a:ln w="28575">
            <a:noFill/>
          </a:ln>
        </p:spPr>
        <p:txBody>
          <a:bodyPr wrap="none" rtlCol="0">
            <a:spAutoFit/>
          </a:bodyPr>
          <a:lstStyle/>
          <a:p>
            <a:r>
              <a:rPr lang="en-US" sz="5400" b="1" dirty="0">
                <a:solidFill>
                  <a:schemeClr val="accent6">
                    <a:lumMod val="75000"/>
                  </a:schemeClr>
                </a:solidFill>
                <a:latin typeface="Arial" panose="020B0604020202020204" pitchFamily="34" charset="0"/>
                <a:cs typeface="Arial" panose="020B0604020202020204" pitchFamily="34" charset="0"/>
              </a:rPr>
              <a:t>All questions are good questions</a:t>
            </a:r>
          </a:p>
        </p:txBody>
      </p:sp>
    </p:spTree>
    <p:extLst>
      <p:ext uri="{BB962C8B-B14F-4D97-AF65-F5344CB8AC3E}">
        <p14:creationId xmlns:p14="http://schemas.microsoft.com/office/powerpoint/2010/main" val="980838714"/>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54" y="527926"/>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672461"/>
            <a:ext cx="12219710" cy="707886"/>
          </a:xfrm>
          <a:prstGeom prst="rect">
            <a:avLst/>
          </a:prstGeom>
          <a:solidFill>
            <a:schemeClr val="accent6">
              <a:lumMod val="75000"/>
            </a:schemeClr>
          </a:solidFill>
        </p:spPr>
        <p:txBody>
          <a:bodyPr wrap="square" rtlCol="0">
            <a:spAutoFit/>
          </a:bodyPr>
          <a:lstStyle/>
          <a:p>
            <a:r>
              <a:rPr lang="en-US" sz="4000" b="1" dirty="0">
                <a:solidFill>
                  <a:schemeClr val="bg1"/>
                </a:solidFill>
                <a:latin typeface="Bradley Hand ITC" panose="03070402050302030203" pitchFamily="66" charset="0"/>
              </a:rPr>
              <a:t>What if the two tables have no columns in common?</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30</a:t>
            </a:fld>
            <a:endParaRPr lang="en-US" sz="1050" dirty="0"/>
          </a:p>
        </p:txBody>
      </p:sp>
      <p:pic>
        <p:nvPicPr>
          <p:cNvPr id="9" name="Picture 8">
            <a:extLst>
              <a:ext uri="{FF2B5EF4-FFF2-40B4-BE49-F238E27FC236}">
                <a16:creationId xmlns:a16="http://schemas.microsoft.com/office/drawing/2014/main" id="{090497DB-7105-4643-8837-5F90B9464774}"/>
              </a:ext>
            </a:extLst>
          </p:cNvPr>
          <p:cNvPicPr>
            <a:picLocks noChangeAspect="1"/>
          </p:cNvPicPr>
          <p:nvPr/>
        </p:nvPicPr>
        <p:blipFill>
          <a:blip r:embed="rId2"/>
          <a:stretch>
            <a:fillRect/>
          </a:stretch>
        </p:blipFill>
        <p:spPr>
          <a:xfrm>
            <a:off x="-13854" y="2179373"/>
            <a:ext cx="12192000" cy="1999129"/>
          </a:xfrm>
          <a:prstGeom prst="rect">
            <a:avLst/>
          </a:prstGeom>
        </p:spPr>
      </p:pic>
      <p:pic>
        <p:nvPicPr>
          <p:cNvPr id="8" name="Picture 7">
            <a:extLst>
              <a:ext uri="{FF2B5EF4-FFF2-40B4-BE49-F238E27FC236}">
                <a16:creationId xmlns:a16="http://schemas.microsoft.com/office/drawing/2014/main" id="{9C978A5C-CC8A-4668-883B-7D5259771B82}"/>
              </a:ext>
            </a:extLst>
          </p:cNvPr>
          <p:cNvPicPr>
            <a:picLocks noChangeAspect="1"/>
          </p:cNvPicPr>
          <p:nvPr/>
        </p:nvPicPr>
        <p:blipFill>
          <a:blip r:embed="rId3"/>
          <a:stretch>
            <a:fillRect/>
          </a:stretch>
        </p:blipFill>
        <p:spPr>
          <a:xfrm>
            <a:off x="-13854" y="1320040"/>
            <a:ext cx="2476846" cy="819264"/>
          </a:xfrm>
          <a:prstGeom prst="rect">
            <a:avLst/>
          </a:prstGeom>
        </p:spPr>
      </p:pic>
      <p:pic>
        <p:nvPicPr>
          <p:cNvPr id="11" name="Picture 10">
            <a:extLst>
              <a:ext uri="{FF2B5EF4-FFF2-40B4-BE49-F238E27FC236}">
                <a16:creationId xmlns:a16="http://schemas.microsoft.com/office/drawing/2014/main" id="{F212EE25-18CF-4757-8B49-1C42CA1066F2}"/>
              </a:ext>
            </a:extLst>
          </p:cNvPr>
          <p:cNvPicPr>
            <a:picLocks noChangeAspect="1"/>
          </p:cNvPicPr>
          <p:nvPr/>
        </p:nvPicPr>
        <p:blipFill>
          <a:blip r:embed="rId4"/>
          <a:stretch>
            <a:fillRect/>
          </a:stretch>
        </p:blipFill>
        <p:spPr>
          <a:xfrm>
            <a:off x="-13854" y="4621239"/>
            <a:ext cx="2467319" cy="790685"/>
          </a:xfrm>
          <a:prstGeom prst="rect">
            <a:avLst/>
          </a:prstGeom>
        </p:spPr>
      </p:pic>
      <p:pic>
        <p:nvPicPr>
          <p:cNvPr id="13" name="Picture 12">
            <a:extLst>
              <a:ext uri="{FF2B5EF4-FFF2-40B4-BE49-F238E27FC236}">
                <a16:creationId xmlns:a16="http://schemas.microsoft.com/office/drawing/2014/main" id="{76B35C7A-FCC4-46C5-A5C0-12592FE6E566}"/>
              </a:ext>
            </a:extLst>
          </p:cNvPr>
          <p:cNvPicPr>
            <a:picLocks noChangeAspect="1"/>
          </p:cNvPicPr>
          <p:nvPr/>
        </p:nvPicPr>
        <p:blipFill>
          <a:blip r:embed="rId5"/>
          <a:stretch>
            <a:fillRect/>
          </a:stretch>
        </p:blipFill>
        <p:spPr>
          <a:xfrm>
            <a:off x="13855" y="5228295"/>
            <a:ext cx="12192000" cy="1855847"/>
          </a:xfrm>
          <a:prstGeom prst="rect">
            <a:avLst/>
          </a:prstGeom>
        </p:spPr>
      </p:pic>
    </p:spTree>
    <p:extLst>
      <p:ext uri="{BB962C8B-B14F-4D97-AF65-F5344CB8AC3E}">
        <p14:creationId xmlns:p14="http://schemas.microsoft.com/office/powerpoint/2010/main" val="2828647486"/>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43" y="457418"/>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8866" y="601953"/>
            <a:ext cx="12219710" cy="707886"/>
          </a:xfrm>
          <a:prstGeom prst="rect">
            <a:avLst/>
          </a:prstGeom>
          <a:noFill/>
        </p:spPr>
        <p:txBody>
          <a:bodyPr wrap="square" rtlCol="0">
            <a:spAutoFit/>
          </a:bodyPr>
          <a:lstStyle/>
          <a:p>
            <a:r>
              <a:rPr lang="en-US" sz="4000" b="1" dirty="0">
                <a:solidFill>
                  <a:schemeClr val="bg1"/>
                </a:solidFill>
                <a:latin typeface="Bradley Hand ITC" panose="03070402050302030203" pitchFamily="66" charset="0"/>
              </a:rPr>
              <a:t>What if the two tables have no columns in common?</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31</a:t>
            </a:fld>
            <a:endParaRPr lang="en-US" sz="1050" dirty="0"/>
          </a:p>
        </p:txBody>
      </p:sp>
      <p:pic>
        <p:nvPicPr>
          <p:cNvPr id="4" name="Picture 3">
            <a:extLst>
              <a:ext uri="{FF2B5EF4-FFF2-40B4-BE49-F238E27FC236}">
                <a16:creationId xmlns:a16="http://schemas.microsoft.com/office/drawing/2014/main" id="{CC8CCCDE-D3EA-4114-9322-F8B13C3CF5D0}"/>
              </a:ext>
            </a:extLst>
          </p:cNvPr>
          <p:cNvPicPr>
            <a:picLocks noChangeAspect="1"/>
          </p:cNvPicPr>
          <p:nvPr/>
        </p:nvPicPr>
        <p:blipFill>
          <a:blip r:embed="rId2"/>
          <a:stretch>
            <a:fillRect/>
          </a:stretch>
        </p:blipFill>
        <p:spPr>
          <a:xfrm>
            <a:off x="0" y="1309839"/>
            <a:ext cx="12192000" cy="4297314"/>
          </a:xfrm>
          <a:prstGeom prst="rect">
            <a:avLst/>
          </a:prstGeom>
        </p:spPr>
      </p:pic>
      <p:sp>
        <p:nvSpPr>
          <p:cNvPr id="7" name="Oval 6">
            <a:extLst>
              <a:ext uri="{FF2B5EF4-FFF2-40B4-BE49-F238E27FC236}">
                <a16:creationId xmlns:a16="http://schemas.microsoft.com/office/drawing/2014/main" id="{C38A17BE-753C-4947-99D6-DCE8A01547FD}"/>
              </a:ext>
            </a:extLst>
          </p:cNvPr>
          <p:cNvSpPr/>
          <p:nvPr/>
        </p:nvSpPr>
        <p:spPr>
          <a:xfrm>
            <a:off x="883920" y="3616960"/>
            <a:ext cx="233680" cy="345440"/>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8E34CB3-3E43-49C9-9C1B-384ABF68FF8B}"/>
              </a:ext>
            </a:extLst>
          </p:cNvPr>
          <p:cNvSpPr/>
          <p:nvPr/>
        </p:nvSpPr>
        <p:spPr>
          <a:xfrm>
            <a:off x="883920" y="3942080"/>
            <a:ext cx="233680" cy="345440"/>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FE41837-1596-4DE5-81C1-428A11E188D5}"/>
              </a:ext>
            </a:extLst>
          </p:cNvPr>
          <p:cNvSpPr/>
          <p:nvPr/>
        </p:nvSpPr>
        <p:spPr>
          <a:xfrm>
            <a:off x="883920" y="5232217"/>
            <a:ext cx="233680" cy="345440"/>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11919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25786"/>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27709" y="670321"/>
            <a:ext cx="12219710" cy="707886"/>
          </a:xfrm>
          <a:prstGeom prst="rect">
            <a:avLst/>
          </a:prstGeom>
          <a:solidFill>
            <a:schemeClr val="accent6">
              <a:lumMod val="75000"/>
            </a:schemeClr>
          </a:solidFill>
        </p:spPr>
        <p:txBody>
          <a:bodyPr wrap="square" rtlCol="0">
            <a:spAutoFit/>
          </a:bodyPr>
          <a:lstStyle/>
          <a:p>
            <a:r>
              <a:rPr lang="en-US" sz="4000" b="1" dirty="0">
                <a:solidFill>
                  <a:schemeClr val="bg1"/>
                </a:solidFill>
                <a:latin typeface="Bradley Hand ITC" panose="03070402050302030203" pitchFamily="66" charset="0"/>
              </a:rPr>
              <a:t>What if the two tables have no columns in common?</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32</a:t>
            </a:fld>
            <a:endParaRPr lang="en-US" sz="1050" dirty="0"/>
          </a:p>
        </p:txBody>
      </p:sp>
      <p:sp>
        <p:nvSpPr>
          <p:cNvPr id="10" name="TextBox 9">
            <a:extLst>
              <a:ext uri="{FF2B5EF4-FFF2-40B4-BE49-F238E27FC236}">
                <a16:creationId xmlns:a16="http://schemas.microsoft.com/office/drawing/2014/main" id="{FB506C92-094B-4E69-837E-7707ED0327FA}"/>
              </a:ext>
            </a:extLst>
          </p:cNvPr>
          <p:cNvSpPr txBox="1"/>
          <p:nvPr/>
        </p:nvSpPr>
        <p:spPr>
          <a:xfrm>
            <a:off x="467360" y="6238240"/>
            <a:ext cx="5575565" cy="369332"/>
          </a:xfrm>
          <a:prstGeom prst="rect">
            <a:avLst/>
          </a:prstGeom>
          <a:noFill/>
        </p:spPr>
        <p:txBody>
          <a:bodyPr wrap="none" rtlCol="0">
            <a:spAutoFit/>
          </a:bodyPr>
          <a:lstStyle/>
          <a:p>
            <a:r>
              <a:rPr lang="en-US" dirty="0"/>
              <a:t>For better clarity, use the nifty way of naming the sources</a:t>
            </a:r>
          </a:p>
        </p:txBody>
      </p:sp>
      <p:pic>
        <p:nvPicPr>
          <p:cNvPr id="13" name="Picture 12">
            <a:extLst>
              <a:ext uri="{FF2B5EF4-FFF2-40B4-BE49-F238E27FC236}">
                <a16:creationId xmlns:a16="http://schemas.microsoft.com/office/drawing/2014/main" id="{88DE6B3C-8990-4E17-BBF1-E3F6E315835F}"/>
              </a:ext>
            </a:extLst>
          </p:cNvPr>
          <p:cNvPicPr>
            <a:picLocks noChangeAspect="1"/>
          </p:cNvPicPr>
          <p:nvPr/>
        </p:nvPicPr>
        <p:blipFill>
          <a:blip r:embed="rId2"/>
          <a:stretch>
            <a:fillRect/>
          </a:stretch>
        </p:blipFill>
        <p:spPr>
          <a:xfrm>
            <a:off x="0" y="1515097"/>
            <a:ext cx="12192000" cy="3827806"/>
          </a:xfrm>
          <a:prstGeom prst="rect">
            <a:avLst/>
          </a:prstGeom>
        </p:spPr>
      </p:pic>
      <p:sp>
        <p:nvSpPr>
          <p:cNvPr id="15" name="Oval 14">
            <a:extLst>
              <a:ext uri="{FF2B5EF4-FFF2-40B4-BE49-F238E27FC236}">
                <a16:creationId xmlns:a16="http://schemas.microsoft.com/office/drawing/2014/main" id="{522851B8-6F9E-4A06-AF54-09BCE23E230B}"/>
              </a:ext>
            </a:extLst>
          </p:cNvPr>
          <p:cNvSpPr/>
          <p:nvPr/>
        </p:nvSpPr>
        <p:spPr>
          <a:xfrm>
            <a:off x="944880" y="1446652"/>
            <a:ext cx="1971040" cy="345440"/>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AFE9989-E2D6-450D-9F8E-4693F3C7015A}"/>
              </a:ext>
            </a:extLst>
          </p:cNvPr>
          <p:cNvSpPr/>
          <p:nvPr/>
        </p:nvSpPr>
        <p:spPr>
          <a:xfrm>
            <a:off x="955040" y="2018688"/>
            <a:ext cx="1971040" cy="345440"/>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B6C9B08-437D-4EC7-A665-7F4548B913F7}"/>
              </a:ext>
            </a:extLst>
          </p:cNvPr>
          <p:cNvSpPr/>
          <p:nvPr/>
        </p:nvSpPr>
        <p:spPr>
          <a:xfrm>
            <a:off x="-81280" y="3549401"/>
            <a:ext cx="1097280" cy="1861947"/>
          </a:xfrm>
          <a:prstGeom prst="ellips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294392"/>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54" y="544356"/>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688891"/>
            <a:ext cx="12219710" cy="707886"/>
          </a:xfrm>
          <a:prstGeom prst="rect">
            <a:avLst/>
          </a:prstGeom>
          <a:solidFill>
            <a:schemeClr val="accent6">
              <a:lumMod val="75000"/>
            </a:schemeClr>
          </a:solidFill>
        </p:spPr>
        <p:txBody>
          <a:bodyPr wrap="square" rtlCol="0">
            <a:spAutoFit/>
          </a:bodyPr>
          <a:lstStyle/>
          <a:p>
            <a:r>
              <a:rPr lang="en-US" sz="4000" b="1" dirty="0">
                <a:solidFill>
                  <a:schemeClr val="bg1"/>
                </a:solidFill>
                <a:latin typeface="Bradley Hand ITC" panose="03070402050302030203" pitchFamily="66" charset="0"/>
              </a:rPr>
              <a:t>What if the two tables have no columns in common?</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33</a:t>
            </a:fld>
            <a:endParaRPr lang="en-US" sz="1050" dirty="0"/>
          </a:p>
        </p:txBody>
      </p:sp>
      <p:pic>
        <p:nvPicPr>
          <p:cNvPr id="4" name="Picture 3">
            <a:extLst>
              <a:ext uri="{FF2B5EF4-FFF2-40B4-BE49-F238E27FC236}">
                <a16:creationId xmlns:a16="http://schemas.microsoft.com/office/drawing/2014/main" id="{B48533DF-B458-4897-AA2D-BA08EE310584}"/>
              </a:ext>
            </a:extLst>
          </p:cNvPr>
          <p:cNvPicPr>
            <a:picLocks noChangeAspect="1"/>
          </p:cNvPicPr>
          <p:nvPr/>
        </p:nvPicPr>
        <p:blipFill>
          <a:blip r:embed="rId2"/>
          <a:stretch>
            <a:fillRect/>
          </a:stretch>
        </p:blipFill>
        <p:spPr>
          <a:xfrm>
            <a:off x="-13855" y="1447877"/>
            <a:ext cx="12192000" cy="1323916"/>
          </a:xfrm>
          <a:prstGeom prst="rect">
            <a:avLst/>
          </a:prstGeom>
        </p:spPr>
      </p:pic>
      <p:sp>
        <p:nvSpPr>
          <p:cNvPr id="7" name="TextBox 6">
            <a:extLst>
              <a:ext uri="{FF2B5EF4-FFF2-40B4-BE49-F238E27FC236}">
                <a16:creationId xmlns:a16="http://schemas.microsoft.com/office/drawing/2014/main" id="{897F2BB5-9124-4971-8A4A-E80DAE60E7D5}"/>
              </a:ext>
            </a:extLst>
          </p:cNvPr>
          <p:cNvSpPr txBox="1"/>
          <p:nvPr/>
        </p:nvSpPr>
        <p:spPr>
          <a:xfrm flipH="1">
            <a:off x="4998489" y="1329232"/>
            <a:ext cx="2250441" cy="369332"/>
          </a:xfrm>
          <a:prstGeom prst="rect">
            <a:avLst/>
          </a:prstGeom>
          <a:noFill/>
        </p:spPr>
        <p:txBody>
          <a:bodyPr wrap="square" rtlCol="0">
            <a:spAutoFit/>
          </a:bodyPr>
          <a:lstStyle/>
          <a:p>
            <a:r>
              <a:rPr lang="en-US" dirty="0"/>
              <a:t>INTERSECTION</a:t>
            </a:r>
          </a:p>
        </p:txBody>
      </p:sp>
      <p:pic>
        <p:nvPicPr>
          <p:cNvPr id="9" name="Picture 8">
            <a:extLst>
              <a:ext uri="{FF2B5EF4-FFF2-40B4-BE49-F238E27FC236}">
                <a16:creationId xmlns:a16="http://schemas.microsoft.com/office/drawing/2014/main" id="{0D54519C-5E9C-4CF5-923E-07040C3D77E4}"/>
              </a:ext>
            </a:extLst>
          </p:cNvPr>
          <p:cNvPicPr>
            <a:picLocks noChangeAspect="1"/>
          </p:cNvPicPr>
          <p:nvPr/>
        </p:nvPicPr>
        <p:blipFill>
          <a:blip r:embed="rId3"/>
          <a:stretch>
            <a:fillRect/>
          </a:stretch>
        </p:blipFill>
        <p:spPr>
          <a:xfrm>
            <a:off x="13855" y="3888888"/>
            <a:ext cx="8459381" cy="1724266"/>
          </a:xfrm>
          <a:prstGeom prst="rect">
            <a:avLst/>
          </a:prstGeom>
        </p:spPr>
      </p:pic>
      <p:sp>
        <p:nvSpPr>
          <p:cNvPr id="11" name="TextBox 10">
            <a:extLst>
              <a:ext uri="{FF2B5EF4-FFF2-40B4-BE49-F238E27FC236}">
                <a16:creationId xmlns:a16="http://schemas.microsoft.com/office/drawing/2014/main" id="{BC876E97-13F5-4C32-BF95-9774C1429172}"/>
              </a:ext>
            </a:extLst>
          </p:cNvPr>
          <p:cNvSpPr txBox="1"/>
          <p:nvPr/>
        </p:nvSpPr>
        <p:spPr>
          <a:xfrm flipH="1">
            <a:off x="137157" y="2960616"/>
            <a:ext cx="8459380" cy="646331"/>
          </a:xfrm>
          <a:prstGeom prst="rect">
            <a:avLst/>
          </a:prstGeom>
          <a:noFill/>
        </p:spPr>
        <p:txBody>
          <a:bodyPr wrap="square" rtlCol="0">
            <a:spAutoFit/>
          </a:bodyPr>
          <a:lstStyle/>
          <a:p>
            <a:r>
              <a:rPr lang="en-US" dirty="0"/>
              <a:t>This results in an empty table, because all the customers are different! But we have customers with the same first and last names in the two tables…..</a:t>
            </a:r>
          </a:p>
        </p:txBody>
      </p:sp>
      <p:sp>
        <p:nvSpPr>
          <p:cNvPr id="18" name="TextBox 17">
            <a:extLst>
              <a:ext uri="{FF2B5EF4-FFF2-40B4-BE49-F238E27FC236}">
                <a16:creationId xmlns:a16="http://schemas.microsoft.com/office/drawing/2014/main" id="{55EF9100-DFE3-42FD-AEEB-BFBCF25A4888}"/>
              </a:ext>
            </a:extLst>
          </p:cNvPr>
          <p:cNvSpPr txBox="1"/>
          <p:nvPr/>
        </p:nvSpPr>
        <p:spPr>
          <a:xfrm flipH="1">
            <a:off x="137157" y="6023207"/>
            <a:ext cx="8459380" cy="646331"/>
          </a:xfrm>
          <a:prstGeom prst="rect">
            <a:avLst/>
          </a:prstGeom>
          <a:noFill/>
        </p:spPr>
        <p:txBody>
          <a:bodyPr wrap="square" rtlCol="0">
            <a:spAutoFit/>
          </a:bodyPr>
          <a:lstStyle/>
          <a:p>
            <a:r>
              <a:rPr lang="en-US" dirty="0"/>
              <a:t>This ALSO results in an empty table!</a:t>
            </a:r>
          </a:p>
          <a:p>
            <a:r>
              <a:rPr lang="en-US" dirty="0"/>
              <a:t>The reason is the ‘EX’ and ‘OM’ results in different sources are different</a:t>
            </a:r>
          </a:p>
        </p:txBody>
      </p:sp>
    </p:spTree>
    <p:extLst>
      <p:ext uri="{BB962C8B-B14F-4D97-AF65-F5344CB8AC3E}">
        <p14:creationId xmlns:p14="http://schemas.microsoft.com/office/powerpoint/2010/main" val="112720329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06107"/>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27709" y="650642"/>
            <a:ext cx="12219710" cy="707886"/>
          </a:xfrm>
          <a:prstGeom prst="rect">
            <a:avLst/>
          </a:prstGeom>
          <a:solidFill>
            <a:schemeClr val="accent6">
              <a:lumMod val="75000"/>
            </a:schemeClr>
          </a:solidFill>
        </p:spPr>
        <p:txBody>
          <a:bodyPr wrap="square" rtlCol="0">
            <a:spAutoFit/>
          </a:bodyPr>
          <a:lstStyle/>
          <a:p>
            <a:r>
              <a:rPr lang="en-US" sz="4000" b="1" dirty="0">
                <a:solidFill>
                  <a:schemeClr val="bg1"/>
                </a:solidFill>
                <a:latin typeface="Bradley Hand ITC" panose="03070402050302030203" pitchFamily="66" charset="0"/>
              </a:rPr>
              <a:t>What if the two tables have no columns in common?</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34</a:t>
            </a:fld>
            <a:endParaRPr lang="en-US" sz="1050" dirty="0"/>
          </a:p>
        </p:txBody>
      </p:sp>
      <p:sp>
        <p:nvSpPr>
          <p:cNvPr id="7" name="TextBox 6">
            <a:extLst>
              <a:ext uri="{FF2B5EF4-FFF2-40B4-BE49-F238E27FC236}">
                <a16:creationId xmlns:a16="http://schemas.microsoft.com/office/drawing/2014/main" id="{897F2BB5-9124-4971-8A4A-E80DAE60E7D5}"/>
              </a:ext>
            </a:extLst>
          </p:cNvPr>
          <p:cNvSpPr txBox="1"/>
          <p:nvPr/>
        </p:nvSpPr>
        <p:spPr>
          <a:xfrm flipH="1">
            <a:off x="5012343" y="1290983"/>
            <a:ext cx="2250441" cy="369332"/>
          </a:xfrm>
          <a:prstGeom prst="rect">
            <a:avLst/>
          </a:prstGeom>
          <a:noFill/>
        </p:spPr>
        <p:txBody>
          <a:bodyPr wrap="square" rtlCol="0">
            <a:spAutoFit/>
          </a:bodyPr>
          <a:lstStyle/>
          <a:p>
            <a:r>
              <a:rPr lang="en-US" dirty="0"/>
              <a:t>INTERSECTION</a:t>
            </a:r>
          </a:p>
        </p:txBody>
      </p:sp>
      <p:pic>
        <p:nvPicPr>
          <p:cNvPr id="8" name="Picture 7">
            <a:extLst>
              <a:ext uri="{FF2B5EF4-FFF2-40B4-BE49-F238E27FC236}">
                <a16:creationId xmlns:a16="http://schemas.microsoft.com/office/drawing/2014/main" id="{F654F530-9685-4932-845B-CB503BBAEDCB}"/>
              </a:ext>
            </a:extLst>
          </p:cNvPr>
          <p:cNvPicPr>
            <a:picLocks noChangeAspect="1"/>
          </p:cNvPicPr>
          <p:nvPr/>
        </p:nvPicPr>
        <p:blipFill>
          <a:blip r:embed="rId2"/>
          <a:stretch>
            <a:fillRect/>
          </a:stretch>
        </p:blipFill>
        <p:spPr>
          <a:xfrm>
            <a:off x="2048598" y="1585655"/>
            <a:ext cx="7830643" cy="3686689"/>
          </a:xfrm>
          <a:prstGeom prst="rect">
            <a:avLst/>
          </a:prstGeom>
        </p:spPr>
      </p:pic>
      <p:sp>
        <p:nvSpPr>
          <p:cNvPr id="10" name="TextBox 9">
            <a:extLst>
              <a:ext uri="{FF2B5EF4-FFF2-40B4-BE49-F238E27FC236}">
                <a16:creationId xmlns:a16="http://schemas.microsoft.com/office/drawing/2014/main" id="{0519D335-5DCC-4CDE-ABB8-9EC919DF6DF7}"/>
              </a:ext>
            </a:extLst>
          </p:cNvPr>
          <p:cNvSpPr txBox="1"/>
          <p:nvPr/>
        </p:nvSpPr>
        <p:spPr>
          <a:xfrm>
            <a:off x="1988589" y="5280276"/>
            <a:ext cx="8270240" cy="923330"/>
          </a:xfrm>
          <a:prstGeom prst="rect">
            <a:avLst/>
          </a:prstGeom>
          <a:noFill/>
        </p:spPr>
        <p:txBody>
          <a:bodyPr wrap="square" rtlCol="0">
            <a:spAutoFit/>
          </a:bodyPr>
          <a:lstStyle/>
          <a:p>
            <a:pPr algn="ctr"/>
            <a:r>
              <a:rPr lang="en-US" dirty="0"/>
              <a:t>Keep in mind, these customers might not be the same! This is only because we extracted some info out of the first table and the second table and are doing an ‘INTERSECT’ on the two results, NOT on the original Tables!</a:t>
            </a:r>
          </a:p>
        </p:txBody>
      </p:sp>
    </p:spTree>
    <p:extLst>
      <p:ext uri="{BB962C8B-B14F-4D97-AF65-F5344CB8AC3E}">
        <p14:creationId xmlns:p14="http://schemas.microsoft.com/office/powerpoint/2010/main" val="2618783122"/>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596305"/>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27710" y="740840"/>
            <a:ext cx="12219710" cy="707886"/>
          </a:xfrm>
          <a:prstGeom prst="rect">
            <a:avLst/>
          </a:prstGeom>
          <a:solidFill>
            <a:schemeClr val="accent6">
              <a:lumMod val="75000"/>
            </a:schemeClr>
          </a:solidFill>
        </p:spPr>
        <p:txBody>
          <a:bodyPr wrap="square" rtlCol="0">
            <a:spAutoFit/>
          </a:bodyPr>
          <a:lstStyle/>
          <a:p>
            <a:r>
              <a:rPr lang="en-US" sz="4000" b="1" dirty="0">
                <a:solidFill>
                  <a:schemeClr val="bg1"/>
                </a:solidFill>
                <a:latin typeface="Bradley Hand ITC" panose="03070402050302030203" pitchFamily="66" charset="0"/>
              </a:rPr>
              <a:t>What if the two tables have no columns in common?</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35</a:t>
            </a:fld>
            <a:endParaRPr lang="en-US" sz="1050" dirty="0"/>
          </a:p>
        </p:txBody>
      </p:sp>
      <p:sp>
        <p:nvSpPr>
          <p:cNvPr id="7" name="TextBox 6">
            <a:extLst>
              <a:ext uri="{FF2B5EF4-FFF2-40B4-BE49-F238E27FC236}">
                <a16:creationId xmlns:a16="http://schemas.microsoft.com/office/drawing/2014/main" id="{897F2BB5-9124-4971-8A4A-E80DAE60E7D5}"/>
              </a:ext>
            </a:extLst>
          </p:cNvPr>
          <p:cNvSpPr txBox="1"/>
          <p:nvPr/>
        </p:nvSpPr>
        <p:spPr>
          <a:xfrm flipH="1">
            <a:off x="4970778" y="1433222"/>
            <a:ext cx="2250441" cy="369332"/>
          </a:xfrm>
          <a:prstGeom prst="rect">
            <a:avLst/>
          </a:prstGeom>
          <a:noFill/>
        </p:spPr>
        <p:txBody>
          <a:bodyPr wrap="square" rtlCol="0">
            <a:spAutoFit/>
          </a:bodyPr>
          <a:lstStyle/>
          <a:p>
            <a:pPr algn="ctr"/>
            <a:r>
              <a:rPr lang="en-US" dirty="0"/>
              <a:t>MINUS</a:t>
            </a:r>
          </a:p>
        </p:txBody>
      </p:sp>
      <p:sp>
        <p:nvSpPr>
          <p:cNvPr id="10" name="TextBox 9">
            <a:extLst>
              <a:ext uri="{FF2B5EF4-FFF2-40B4-BE49-F238E27FC236}">
                <a16:creationId xmlns:a16="http://schemas.microsoft.com/office/drawing/2014/main" id="{0519D335-5DCC-4CDE-ABB8-9EC919DF6DF7}"/>
              </a:ext>
            </a:extLst>
          </p:cNvPr>
          <p:cNvSpPr txBox="1"/>
          <p:nvPr/>
        </p:nvSpPr>
        <p:spPr>
          <a:xfrm>
            <a:off x="1988589" y="5280276"/>
            <a:ext cx="8270240" cy="369332"/>
          </a:xfrm>
          <a:prstGeom prst="rect">
            <a:avLst/>
          </a:prstGeom>
          <a:noFill/>
        </p:spPr>
        <p:txBody>
          <a:bodyPr wrap="square" rtlCol="0">
            <a:spAutoFit/>
          </a:bodyPr>
          <a:lstStyle/>
          <a:p>
            <a:pPr algn="ctr"/>
            <a:r>
              <a:rPr lang="en-US" dirty="0"/>
              <a:t>What do you think this will do? </a:t>
            </a:r>
          </a:p>
        </p:txBody>
      </p:sp>
      <p:pic>
        <p:nvPicPr>
          <p:cNvPr id="4" name="Picture 3">
            <a:extLst>
              <a:ext uri="{FF2B5EF4-FFF2-40B4-BE49-F238E27FC236}">
                <a16:creationId xmlns:a16="http://schemas.microsoft.com/office/drawing/2014/main" id="{887B0707-14D3-4625-9947-E1F7A4DD9A22}"/>
              </a:ext>
            </a:extLst>
          </p:cNvPr>
          <p:cNvPicPr>
            <a:picLocks noChangeAspect="1"/>
          </p:cNvPicPr>
          <p:nvPr/>
        </p:nvPicPr>
        <p:blipFill>
          <a:blip r:embed="rId2"/>
          <a:stretch>
            <a:fillRect/>
          </a:stretch>
        </p:blipFill>
        <p:spPr>
          <a:xfrm>
            <a:off x="3185706" y="2647841"/>
            <a:ext cx="5820587" cy="1562318"/>
          </a:xfrm>
          <a:prstGeom prst="rect">
            <a:avLst/>
          </a:prstGeom>
        </p:spPr>
      </p:pic>
    </p:spTree>
    <p:extLst>
      <p:ext uri="{BB962C8B-B14F-4D97-AF65-F5344CB8AC3E}">
        <p14:creationId xmlns:p14="http://schemas.microsoft.com/office/powerpoint/2010/main" val="703639836"/>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75839"/>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506565"/>
            <a:ext cx="12219710" cy="1015663"/>
          </a:xfrm>
          <a:prstGeom prst="rect">
            <a:avLst/>
          </a:prstGeom>
          <a:solidFill>
            <a:schemeClr val="accent6">
              <a:lumMod val="75000"/>
            </a:schemeClr>
          </a:solidFill>
        </p:spPr>
        <p:txBody>
          <a:bodyPr wrap="square" rtlCol="0">
            <a:spAutoFit/>
          </a:bodyPr>
          <a:lstStyle/>
          <a:p>
            <a:r>
              <a:rPr lang="en-US" sz="6000" b="1">
                <a:solidFill>
                  <a:schemeClr val="bg1"/>
                </a:solidFill>
                <a:latin typeface="Bradley Hand ITC" panose="03070402050302030203" pitchFamily="66" charset="0"/>
              </a:rPr>
              <a:t>Next class</a:t>
            </a:r>
          </a:p>
        </p:txBody>
      </p:sp>
      <p:sp>
        <p:nvSpPr>
          <p:cNvPr id="15" name="Rectangle 14">
            <a:extLst>
              <a:ext uri="{FF2B5EF4-FFF2-40B4-BE49-F238E27FC236}">
                <a16:creationId xmlns:a16="http://schemas.microsoft.com/office/drawing/2014/main" id="{681A4239-F818-4A8B-B313-689493078372}"/>
              </a:ext>
            </a:extLst>
          </p:cNvPr>
          <p:cNvSpPr/>
          <p:nvPr/>
        </p:nvSpPr>
        <p:spPr>
          <a:xfrm>
            <a:off x="4079394" y="2637741"/>
            <a:ext cx="7731935" cy="2554545"/>
          </a:xfrm>
          <a:prstGeom prst="rect">
            <a:avLst/>
          </a:prstGeom>
          <a:solidFill>
            <a:schemeClr val="accent6">
              <a:lumMod val="40000"/>
              <a:lumOff val="60000"/>
            </a:schemeClr>
          </a:solidFill>
          <a:ln>
            <a:solidFill>
              <a:srgbClr val="002A7E"/>
            </a:solidFill>
          </a:ln>
        </p:spPr>
        <p:txBody>
          <a:bodyPr wrap="square" anchor="ctr" anchorCtr="0">
            <a:spAutoFit/>
          </a:bodyPr>
          <a:lstStyle/>
          <a:p>
            <a:pPr marL="457200" indent="-457200">
              <a:spcAft>
                <a:spcPts val="12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Topic Focus: Physical design and DDL</a:t>
            </a:r>
          </a:p>
          <a:p>
            <a:pPr marL="457200" indent="-457200">
              <a:spcAft>
                <a:spcPts val="12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Read articles and review videos posted on Canvas</a:t>
            </a:r>
          </a:p>
          <a:p>
            <a:pPr marL="457200" indent="-457200">
              <a:spcAft>
                <a:spcPts val="12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Come prepared to discuss and work in teams</a:t>
            </a:r>
          </a:p>
        </p:txBody>
      </p:sp>
      <p:pic>
        <p:nvPicPr>
          <p:cNvPr id="6" name="Picture 5">
            <a:extLst>
              <a:ext uri="{FF2B5EF4-FFF2-40B4-BE49-F238E27FC236}">
                <a16:creationId xmlns:a16="http://schemas.microsoft.com/office/drawing/2014/main" id="{AEF49163-6710-4B6C-8383-56B509407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71" y="3017525"/>
            <a:ext cx="3198556" cy="1794970"/>
          </a:xfrm>
          <a:prstGeom prst="rect">
            <a:avLst/>
          </a:prstGeom>
        </p:spPr>
      </p:pic>
      <p:sp>
        <p:nvSpPr>
          <p:cNvPr id="7" name="Slide Number Placeholder 12">
            <a:extLst>
              <a:ext uri="{FF2B5EF4-FFF2-40B4-BE49-F238E27FC236}">
                <a16:creationId xmlns:a16="http://schemas.microsoft.com/office/drawing/2014/main" id="{67C7AC98-7BB1-4723-A868-89473535CF63}"/>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36</a:t>
            </a:fld>
            <a:endParaRPr lang="en-US" sz="1050"/>
          </a:p>
        </p:txBody>
      </p:sp>
    </p:spTree>
    <p:extLst>
      <p:ext uri="{BB962C8B-B14F-4D97-AF65-F5344CB8AC3E}">
        <p14:creationId xmlns:p14="http://schemas.microsoft.com/office/powerpoint/2010/main" val="1814957432"/>
      </p:ext>
    </p:extLst>
  </p:cSld>
  <p:clrMapOvr>
    <a:masterClrMapping/>
  </p:clrMapOvr>
  <mc:AlternateContent xmlns:mc="http://schemas.openxmlformats.org/markup-compatibility/2006" xmlns:p14="http://schemas.microsoft.com/office/powerpoint/2010/main">
    <mc:Choice Requires="p14">
      <p:transition spd="slow" p14:dur="2000" advTm="42008"/>
    </mc:Choice>
    <mc:Fallback xmlns="">
      <p:transition spd="slow" advTm="420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5400" b="1">
                <a:solidFill>
                  <a:srgbClr val="FFFF00"/>
                </a:solidFill>
                <a:latin typeface="Arial" panose="020B0604020202020204" pitchFamily="34" charset="0"/>
                <a:cs typeface="Arial" panose="020B0604020202020204" pitchFamily="34" charset="0"/>
              </a:rPr>
              <a:t>What questions may I answer before we conclude …</a:t>
            </a:r>
            <a:endParaRPr lang="en-US" sz="4400" b="1">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665BF37-5DFC-2C49-8103-1C2AA6EB5B31}"/>
              </a:ext>
            </a:extLst>
          </p:cNvPr>
          <p:cNvSpPr txBox="1"/>
          <p:nvPr/>
        </p:nvSpPr>
        <p:spPr>
          <a:xfrm>
            <a:off x="540633" y="4615425"/>
            <a:ext cx="11110734" cy="923330"/>
          </a:xfrm>
          <a:prstGeom prst="rect">
            <a:avLst/>
          </a:prstGeom>
          <a:solidFill>
            <a:schemeClr val="accent6">
              <a:lumMod val="75000"/>
            </a:schemeClr>
          </a:solidFill>
          <a:ln w="28575">
            <a:noFill/>
          </a:ln>
        </p:spPr>
        <p:txBody>
          <a:bodyPr wrap="none" rtlCol="0">
            <a:spAutoFit/>
          </a:bodyPr>
          <a:lstStyle/>
          <a:p>
            <a:r>
              <a:rPr lang="en-US" sz="5400" b="1">
                <a:solidFill>
                  <a:srgbClr val="FFFF00"/>
                </a:solidFill>
                <a:latin typeface="Arial" panose="020B0604020202020204" pitchFamily="34" charset="0"/>
                <a:cs typeface="Arial" panose="020B0604020202020204" pitchFamily="34" charset="0"/>
              </a:rPr>
              <a:t>All questions are good questions</a:t>
            </a:r>
          </a:p>
        </p:txBody>
      </p:sp>
    </p:spTree>
    <p:extLst>
      <p:ext uri="{BB962C8B-B14F-4D97-AF65-F5344CB8AC3E}">
        <p14:creationId xmlns:p14="http://schemas.microsoft.com/office/powerpoint/2010/main" val="3074437069"/>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5400" b="1" dirty="0">
                <a:solidFill>
                  <a:srgbClr val="FFFF00"/>
                </a:solidFill>
                <a:latin typeface="Arial" panose="020B0604020202020204" pitchFamily="34" charset="0"/>
                <a:cs typeface="Arial" panose="020B0604020202020204" pitchFamily="34" charset="0"/>
              </a:rPr>
              <a:t>Appendix</a:t>
            </a:r>
          </a:p>
          <a:p>
            <a:pPr marL="0" indent="0" algn="ctr">
              <a:lnSpc>
                <a:spcPct val="100000"/>
              </a:lnSpc>
              <a:spcBef>
                <a:spcPts val="0"/>
              </a:spcBef>
              <a:buNone/>
            </a:pPr>
            <a:r>
              <a:rPr lang="en-US" sz="5400" b="1" dirty="0">
                <a:solidFill>
                  <a:srgbClr val="FFFF00"/>
                </a:solidFill>
                <a:latin typeface="Arial" panose="020B0604020202020204" pitchFamily="34" charset="0"/>
                <a:cs typeface="Arial" panose="020B0604020202020204" pitchFamily="34" charset="0"/>
              </a:rPr>
              <a:t>Summarization Queries</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7708748"/>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923330"/>
          </a:xfrm>
          <a:prstGeom prst="rect">
            <a:avLst/>
          </a:prstGeom>
          <a:noFill/>
        </p:spPr>
        <p:txBody>
          <a:bodyPr wrap="square" rtlCol="0">
            <a:spAutoFit/>
          </a:bodyPr>
          <a:lstStyle/>
          <a:p>
            <a:r>
              <a:rPr lang="en-US" sz="5400" b="1" dirty="0">
                <a:solidFill>
                  <a:schemeClr val="bg1"/>
                </a:solidFill>
                <a:latin typeface="Bradley Hand ITC" panose="03070402050302030203" pitchFamily="66" charset="0"/>
              </a:rPr>
              <a:t>Expanded student entity</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39</a:t>
            </a:fld>
            <a:endParaRPr lang="en-US" sz="1050" dirty="0"/>
          </a:p>
        </p:txBody>
      </p:sp>
      <p:grpSp>
        <p:nvGrpSpPr>
          <p:cNvPr id="3" name="Group 2">
            <a:extLst>
              <a:ext uri="{FF2B5EF4-FFF2-40B4-BE49-F238E27FC236}">
                <a16:creationId xmlns:a16="http://schemas.microsoft.com/office/drawing/2014/main" id="{3EED69C6-C57C-4746-95DC-FCC1AFBAAA6A}"/>
              </a:ext>
            </a:extLst>
          </p:cNvPr>
          <p:cNvGrpSpPr/>
          <p:nvPr/>
        </p:nvGrpSpPr>
        <p:grpSpPr>
          <a:xfrm>
            <a:off x="748560" y="1559892"/>
            <a:ext cx="2532993" cy="4670411"/>
            <a:chOff x="748560" y="1816564"/>
            <a:chExt cx="2532993" cy="4670411"/>
          </a:xfrm>
        </p:grpSpPr>
        <p:sp>
          <p:nvSpPr>
            <p:cNvPr id="8" name="Rectangle 7">
              <a:extLst>
                <a:ext uri="{FF2B5EF4-FFF2-40B4-BE49-F238E27FC236}">
                  <a16:creationId xmlns:a16="http://schemas.microsoft.com/office/drawing/2014/main" id="{22B53DBC-A47F-1745-9286-0BA4EFAD5886}"/>
                </a:ext>
              </a:extLst>
            </p:cNvPr>
            <p:cNvSpPr/>
            <p:nvPr/>
          </p:nvSpPr>
          <p:spPr>
            <a:xfrm>
              <a:off x="748560" y="1816564"/>
              <a:ext cx="2532993" cy="46704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75B7C38-99BE-C14D-98EE-FA1B9A5ED6AF}"/>
                </a:ext>
              </a:extLst>
            </p:cNvPr>
            <p:cNvSpPr/>
            <p:nvPr/>
          </p:nvSpPr>
          <p:spPr>
            <a:xfrm>
              <a:off x="748560" y="1816565"/>
              <a:ext cx="2532993"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Student</a:t>
              </a:r>
            </a:p>
          </p:txBody>
        </p:sp>
        <p:sp>
          <p:nvSpPr>
            <p:cNvPr id="10" name="TextBox 3">
              <a:extLst>
                <a:ext uri="{FF2B5EF4-FFF2-40B4-BE49-F238E27FC236}">
                  <a16:creationId xmlns:a16="http://schemas.microsoft.com/office/drawing/2014/main" id="{2EFE4DE4-66A0-5748-99FC-32CCDA84904F}"/>
                </a:ext>
              </a:extLst>
            </p:cNvPr>
            <p:cNvSpPr txBox="1"/>
            <p:nvPr/>
          </p:nvSpPr>
          <p:spPr>
            <a:xfrm>
              <a:off x="748560" y="2268510"/>
              <a:ext cx="2532993"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StudentFirstName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StudentLastName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StudentStreet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StudentCity</a:t>
              </a:r>
            </a:p>
            <a:p>
              <a:r>
                <a:rPr lang="en-US" dirty="0" err="1">
                  <a:latin typeface="Arial" panose="020B0604020202020204" pitchFamily="34" charset="0"/>
                  <a:cs typeface="Arial" panose="020B0604020202020204" pitchFamily="34" charset="0"/>
                </a:rPr>
                <a:t>StudentState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StudentZip</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StudentGender</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StudentDoB</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Major</a:t>
              </a:r>
            </a:p>
            <a:p>
              <a:r>
                <a:rPr lang="en-US" dirty="0">
                  <a:latin typeface="Arial" panose="020B0604020202020204" pitchFamily="34" charset="0"/>
                  <a:cs typeface="Arial" panose="020B0604020202020204" pitchFamily="34" charset="0"/>
                </a:rPr>
                <a:t>Minor</a:t>
              </a:r>
            </a:p>
            <a:p>
              <a:r>
                <a:rPr lang="en-US" dirty="0">
                  <a:latin typeface="Arial" panose="020B0604020202020204" pitchFamily="34" charset="0"/>
                  <a:cs typeface="Arial" panose="020B0604020202020204" pitchFamily="34" charset="0"/>
                </a:rPr>
                <a:t>GPA</a:t>
              </a:r>
            </a:p>
            <a:p>
              <a:r>
                <a:rPr lang="en-US" dirty="0" err="1">
                  <a:latin typeface="Arial" panose="020B0604020202020204" pitchFamily="34" charset="0"/>
                  <a:cs typeface="Arial" panose="020B0604020202020204" pitchFamily="34" charset="0"/>
                </a:rPr>
                <a:t>CreditsCompleted</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DateEnrolled</a:t>
              </a:r>
              <a:endParaRPr lang="en-US" dirty="0">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C8F0F6A0-F731-D742-9C83-F311134E0762}"/>
              </a:ext>
            </a:extLst>
          </p:cNvPr>
          <p:cNvSpPr txBox="1"/>
          <p:nvPr/>
        </p:nvSpPr>
        <p:spPr>
          <a:xfrm>
            <a:off x="4219073" y="1559892"/>
            <a:ext cx="7507706" cy="461665"/>
          </a:xfrm>
          <a:prstGeom prst="rect">
            <a:avLst/>
          </a:prstGeom>
          <a:solidFill>
            <a:schemeClr val="accent1">
              <a:lumMod val="20000"/>
              <a:lumOff val="80000"/>
            </a:schemeClr>
          </a:solidFill>
          <a:ln>
            <a:solidFill>
              <a:schemeClr val="accent1"/>
            </a:solidFill>
          </a:ln>
        </p:spPr>
        <p:txBody>
          <a:bodyPr wrap="square" rtlCol="0">
            <a:spAutoFit/>
          </a:bodyPr>
          <a:lstStyle/>
          <a:p>
            <a:r>
              <a:rPr lang="en-US" sz="2400" dirty="0">
                <a:latin typeface="Arial" panose="020B0604020202020204" pitchFamily="34" charset="0"/>
                <a:cs typeface="Arial" panose="020B0604020202020204" pitchFamily="34" charset="0"/>
              </a:rPr>
              <a:t>What interesting questions might we want to ask? </a:t>
            </a:r>
          </a:p>
        </p:txBody>
      </p:sp>
    </p:spTree>
    <p:extLst>
      <p:ext uri="{BB962C8B-B14F-4D97-AF65-F5344CB8AC3E}">
        <p14:creationId xmlns:p14="http://schemas.microsoft.com/office/powerpoint/2010/main" val="1400987788"/>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283779" y="2257647"/>
            <a:ext cx="11624440" cy="400110"/>
          </a:xfrm>
          <a:prstGeom prst="rect">
            <a:avLst/>
          </a:prstGeom>
          <a:solidFill>
            <a:schemeClr val="accent6">
              <a:lumMod val="40000"/>
              <a:lumOff val="60000"/>
            </a:schemeClr>
          </a:solidFill>
          <a:ln>
            <a:solidFill>
              <a:srgbClr val="002A7E"/>
            </a:solidFill>
          </a:ln>
        </p:spPr>
        <p:txBody>
          <a:bodyPr wrap="square">
            <a:spAutoFit/>
          </a:bodyPr>
          <a:lstStyle/>
          <a:p>
            <a:pPr marL="457200" indent="-457200">
              <a:spcAft>
                <a:spcPts val="1200"/>
              </a:spcAft>
              <a:buClr>
                <a:srgbClr val="C00000"/>
              </a:buClr>
              <a:buSzPct val="110000"/>
              <a:buFont typeface="+mj-lt"/>
              <a:buAutoNum type="arabicPeriod"/>
            </a:pPr>
            <a:endParaRPr lang="en-US" sz="2000" dirty="0">
              <a:latin typeface="Arial" panose="020B0604020202020204" pitchFamily="34" charset="0"/>
              <a:cs typeface="Arial" panose="020B0604020202020204" pitchFamily="34" charset="0"/>
            </a:endParaRPr>
          </a:p>
        </p:txBody>
      </p:sp>
      <p:sp>
        <p:nvSpPr>
          <p:cNvPr id="6" name="Slide Number Placeholder 12">
            <a:extLst>
              <a:ext uri="{FF2B5EF4-FFF2-40B4-BE49-F238E27FC236}">
                <a16:creationId xmlns:a16="http://schemas.microsoft.com/office/drawing/2014/main" id="{9EC72051-D8C2-544D-ABA5-7185FB13F628}"/>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4</a:t>
            </a:fld>
            <a:endParaRPr lang="en-US" sz="1050" dirty="0"/>
          </a:p>
        </p:txBody>
      </p:sp>
      <p:sp>
        <p:nvSpPr>
          <p:cNvPr id="3" name="TextBox 2">
            <a:extLst>
              <a:ext uri="{FF2B5EF4-FFF2-40B4-BE49-F238E27FC236}">
                <a16:creationId xmlns:a16="http://schemas.microsoft.com/office/drawing/2014/main" id="{A1DB7D31-28C4-B21A-6A68-79975BFE8BAC}"/>
              </a:ext>
            </a:extLst>
          </p:cNvPr>
          <p:cNvSpPr txBox="1"/>
          <p:nvPr/>
        </p:nvSpPr>
        <p:spPr>
          <a:xfrm>
            <a:off x="-433" y="514682"/>
            <a:ext cx="12219710" cy="954107"/>
          </a:xfrm>
          <a:prstGeom prst="rect">
            <a:avLst/>
          </a:prstGeom>
          <a:solidFill>
            <a:schemeClr val="accent6">
              <a:lumMod val="75000"/>
            </a:schemeClr>
          </a:solidFill>
        </p:spPr>
        <p:txBody>
          <a:bodyPr wrap="square" rtlCol="0">
            <a:spAutoFit/>
          </a:bodyPr>
          <a:lstStyle/>
          <a:p>
            <a:r>
              <a:rPr lang="en-US" sz="5600" b="1" dirty="0">
                <a:solidFill>
                  <a:schemeClr val="bg1"/>
                </a:solidFill>
                <a:latin typeface="Bradley Hand ITC" panose="03070402050302030203" pitchFamily="66" charset="0"/>
              </a:rPr>
              <a:t>Housekeeping</a:t>
            </a:r>
          </a:p>
        </p:txBody>
      </p:sp>
    </p:spTree>
    <p:extLst>
      <p:ext uri="{BB962C8B-B14F-4D97-AF65-F5344CB8AC3E}">
        <p14:creationId xmlns:p14="http://schemas.microsoft.com/office/powerpoint/2010/main" val="1895251965"/>
      </p:ext>
    </p:extLst>
  </p:cSld>
  <p:clrMapOvr>
    <a:masterClrMapping/>
  </p:clrMapOvr>
  <mc:AlternateContent xmlns:mc="http://schemas.openxmlformats.org/markup-compatibility/2006" xmlns:p14="http://schemas.microsoft.com/office/powerpoint/2010/main">
    <mc:Choice Requires="p14">
      <p:transition spd="slow" p14:dur="2000" advTm="34935"/>
    </mc:Choice>
    <mc:Fallback xmlns="">
      <p:transition spd="slow" advTm="3493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923330"/>
          </a:xfrm>
          <a:prstGeom prst="rect">
            <a:avLst/>
          </a:prstGeom>
          <a:noFill/>
        </p:spPr>
        <p:txBody>
          <a:bodyPr wrap="square" rtlCol="0">
            <a:spAutoFit/>
          </a:bodyPr>
          <a:lstStyle/>
          <a:p>
            <a:r>
              <a:rPr lang="en-US" sz="5400" b="1" dirty="0">
                <a:solidFill>
                  <a:schemeClr val="bg1"/>
                </a:solidFill>
                <a:latin typeface="Bradley Hand ITC" panose="03070402050302030203" pitchFamily="66" charset="0"/>
              </a:rPr>
              <a:t>Summarization questions</a:t>
            </a:r>
          </a:p>
        </p:txBody>
      </p:sp>
      <p:sp>
        <p:nvSpPr>
          <p:cNvPr id="7" name="Slide Number Placeholder 12">
            <a:extLst>
              <a:ext uri="{FF2B5EF4-FFF2-40B4-BE49-F238E27FC236}">
                <a16:creationId xmlns:a16="http://schemas.microsoft.com/office/drawing/2014/main" id="{2028F8C1-5040-404D-B4B4-71AED8015E60}"/>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40</a:t>
            </a:fld>
            <a:endParaRPr lang="en-US" sz="1050" dirty="0"/>
          </a:p>
        </p:txBody>
      </p:sp>
      <p:grpSp>
        <p:nvGrpSpPr>
          <p:cNvPr id="3" name="Group 2">
            <a:extLst>
              <a:ext uri="{FF2B5EF4-FFF2-40B4-BE49-F238E27FC236}">
                <a16:creationId xmlns:a16="http://schemas.microsoft.com/office/drawing/2014/main" id="{3EED69C6-C57C-4746-95DC-FCC1AFBAAA6A}"/>
              </a:ext>
            </a:extLst>
          </p:cNvPr>
          <p:cNvGrpSpPr/>
          <p:nvPr/>
        </p:nvGrpSpPr>
        <p:grpSpPr>
          <a:xfrm>
            <a:off x="748560" y="1559892"/>
            <a:ext cx="2532993" cy="4670411"/>
            <a:chOff x="748560" y="1816564"/>
            <a:chExt cx="2532993" cy="4670411"/>
          </a:xfrm>
        </p:grpSpPr>
        <p:sp>
          <p:nvSpPr>
            <p:cNvPr id="8" name="Rectangle 7">
              <a:extLst>
                <a:ext uri="{FF2B5EF4-FFF2-40B4-BE49-F238E27FC236}">
                  <a16:creationId xmlns:a16="http://schemas.microsoft.com/office/drawing/2014/main" id="{22B53DBC-A47F-1745-9286-0BA4EFAD5886}"/>
                </a:ext>
              </a:extLst>
            </p:cNvPr>
            <p:cNvSpPr/>
            <p:nvPr/>
          </p:nvSpPr>
          <p:spPr>
            <a:xfrm>
              <a:off x="748560" y="1816564"/>
              <a:ext cx="2532993" cy="46704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75B7C38-99BE-C14D-98EE-FA1B9A5ED6AF}"/>
                </a:ext>
              </a:extLst>
            </p:cNvPr>
            <p:cNvSpPr/>
            <p:nvPr/>
          </p:nvSpPr>
          <p:spPr>
            <a:xfrm>
              <a:off x="748560" y="1816565"/>
              <a:ext cx="2532993" cy="45194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tx1"/>
                  </a:solidFill>
                  <a:latin typeface="Arial" panose="020B0604020202020204" pitchFamily="34" charset="0"/>
                  <a:cs typeface="Arial" panose="020B0604020202020204" pitchFamily="34" charset="0"/>
                </a:rPr>
                <a:t>Student</a:t>
              </a:r>
            </a:p>
          </p:txBody>
        </p:sp>
        <p:sp>
          <p:nvSpPr>
            <p:cNvPr id="10" name="TextBox 3">
              <a:extLst>
                <a:ext uri="{FF2B5EF4-FFF2-40B4-BE49-F238E27FC236}">
                  <a16:creationId xmlns:a16="http://schemas.microsoft.com/office/drawing/2014/main" id="{2EFE4DE4-66A0-5748-99FC-32CCDA84904F}"/>
                </a:ext>
              </a:extLst>
            </p:cNvPr>
            <p:cNvSpPr txBox="1"/>
            <p:nvPr/>
          </p:nvSpPr>
          <p:spPr>
            <a:xfrm>
              <a:off x="748560" y="2268510"/>
              <a:ext cx="2532993"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StudentId</a:t>
              </a:r>
              <a:r>
                <a:rPr lang="en-US" dirty="0">
                  <a:latin typeface="Arial" panose="020B0604020202020204" pitchFamily="34" charset="0"/>
                  <a:cs typeface="Arial" panose="020B0604020202020204" pitchFamily="34" charset="0"/>
                </a:rPr>
                <a:t>(PK)</a:t>
              </a:r>
            </a:p>
            <a:p>
              <a:r>
                <a:rPr lang="en-US" dirty="0" err="1">
                  <a:latin typeface="Arial" panose="020B0604020202020204" pitchFamily="34" charset="0"/>
                  <a:cs typeface="Arial" panose="020B0604020202020204" pitchFamily="34" charset="0"/>
                </a:rPr>
                <a:t>StudentFirstName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StudentLastName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StudentStreet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StudentCity</a:t>
              </a:r>
            </a:p>
            <a:p>
              <a:r>
                <a:rPr lang="en-US" dirty="0" err="1">
                  <a:latin typeface="Arial" panose="020B0604020202020204" pitchFamily="34" charset="0"/>
                  <a:cs typeface="Arial" panose="020B0604020202020204" pitchFamily="34" charset="0"/>
                </a:rPr>
                <a:t>StudentState</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StudentZip</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StudentGender</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StudentDoB</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Major</a:t>
              </a:r>
            </a:p>
            <a:p>
              <a:r>
                <a:rPr lang="en-US" dirty="0">
                  <a:latin typeface="Arial" panose="020B0604020202020204" pitchFamily="34" charset="0"/>
                  <a:cs typeface="Arial" panose="020B0604020202020204" pitchFamily="34" charset="0"/>
                </a:rPr>
                <a:t>Minor</a:t>
              </a:r>
            </a:p>
            <a:p>
              <a:r>
                <a:rPr lang="en-US" dirty="0">
                  <a:latin typeface="Arial" panose="020B0604020202020204" pitchFamily="34" charset="0"/>
                  <a:cs typeface="Arial" panose="020B0604020202020204" pitchFamily="34" charset="0"/>
                </a:rPr>
                <a:t>GPA</a:t>
              </a:r>
            </a:p>
            <a:p>
              <a:r>
                <a:rPr lang="en-US" dirty="0" err="1">
                  <a:latin typeface="Arial" panose="020B0604020202020204" pitchFamily="34" charset="0"/>
                  <a:cs typeface="Arial" panose="020B0604020202020204" pitchFamily="34" charset="0"/>
                </a:rPr>
                <a:t>CreditsCompleted</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DateEnrolled</a:t>
              </a:r>
              <a:endParaRPr lang="en-US" dirty="0">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C8F0F6A0-F731-D742-9C83-F311134E0762}"/>
              </a:ext>
            </a:extLst>
          </p:cNvPr>
          <p:cNvSpPr txBox="1"/>
          <p:nvPr/>
        </p:nvSpPr>
        <p:spPr>
          <a:xfrm>
            <a:off x="4219073" y="1559892"/>
            <a:ext cx="7507706" cy="4893647"/>
          </a:xfrm>
          <a:prstGeom prst="rect">
            <a:avLst/>
          </a:prstGeom>
          <a:solidFill>
            <a:schemeClr val="accent1">
              <a:lumMod val="20000"/>
              <a:lumOff val="80000"/>
            </a:schemeClr>
          </a:solidFill>
          <a:ln>
            <a:solidFill>
              <a:schemeClr val="accent1"/>
            </a:solidFill>
          </a:ln>
        </p:spPr>
        <p:txBody>
          <a:bodyPr wrap="square" rtlCol="0">
            <a:spAutoFit/>
          </a:bodyPr>
          <a:lstStyle/>
          <a:p>
            <a:pPr marL="342900" indent="-342900">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How many students do we have in a particular major?</a:t>
            </a:r>
          </a:p>
          <a:p>
            <a:pPr marL="800100" lvl="1" indent="-342900">
              <a:buClr>
                <a:srgbClr val="C00000"/>
              </a:buClr>
              <a:buSzPct val="125000"/>
              <a:buFont typeface="System Font Regular"/>
              <a:buChar char="−"/>
            </a:pPr>
            <a:r>
              <a:rPr lang="en-US" sz="2400" dirty="0">
                <a:latin typeface="Arial" panose="020B0604020202020204" pitchFamily="34" charset="0"/>
                <a:cs typeface="Arial" panose="020B0604020202020204" pitchFamily="34" charset="0"/>
              </a:rPr>
              <a:t>Minor?</a:t>
            </a:r>
          </a:p>
          <a:p>
            <a:pPr marL="800100" lvl="1" indent="-342900">
              <a:buClr>
                <a:srgbClr val="C00000"/>
              </a:buClr>
              <a:buSzPct val="125000"/>
              <a:buFont typeface="System Font Regular"/>
              <a:buChar char="−"/>
            </a:pPr>
            <a:r>
              <a:rPr lang="en-US" sz="2400" dirty="0">
                <a:latin typeface="Arial" panose="020B0604020202020204" pitchFamily="34" charset="0"/>
                <a:cs typeface="Arial" panose="020B0604020202020204" pitchFamily="34" charset="0"/>
              </a:rPr>
              <a:t>Gender?</a:t>
            </a:r>
          </a:p>
          <a:p>
            <a:pPr marL="800100" lvl="1" indent="-342900">
              <a:buClr>
                <a:srgbClr val="C00000"/>
              </a:buClr>
              <a:buSzPct val="125000"/>
              <a:buFont typeface="System Font Regular"/>
              <a:buChar char="−"/>
            </a:pPr>
            <a:r>
              <a:rPr lang="en-US" sz="2400" dirty="0">
                <a:latin typeface="Arial" panose="020B0604020202020204" pitchFamily="34" charset="0"/>
                <a:cs typeface="Arial" panose="020B0604020202020204" pitchFamily="34" charset="0"/>
              </a:rPr>
              <a:t>State?</a:t>
            </a:r>
          </a:p>
          <a:p>
            <a:pPr marL="800100" lvl="1" indent="-342900">
              <a:buClr>
                <a:srgbClr val="C00000"/>
              </a:buClr>
              <a:buSzPct val="125000"/>
              <a:buFont typeface="System Font Regular"/>
              <a:buChar char="−"/>
            </a:pPr>
            <a:r>
              <a:rPr lang="en-US" sz="2400" dirty="0">
                <a:latin typeface="Arial" panose="020B0604020202020204" pitchFamily="34" charset="0"/>
                <a:cs typeface="Arial" panose="020B0604020202020204" pitchFamily="34" charset="0"/>
              </a:rPr>
              <a:t>City?</a:t>
            </a:r>
          </a:p>
          <a:p>
            <a:pPr marL="342900" indent="-342900">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What is the average GPA of students in a particular major?</a:t>
            </a:r>
          </a:p>
          <a:p>
            <a:pPr marL="342900" indent="-342900">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What are the total and average credits completed by major based on date enrolled?</a:t>
            </a:r>
          </a:p>
          <a:p>
            <a:pPr marL="800100" lvl="1" indent="-342900">
              <a:buClr>
                <a:srgbClr val="C00000"/>
              </a:buClr>
              <a:buSzPct val="125000"/>
              <a:buFont typeface="System Font Regular"/>
              <a:buChar char="−"/>
            </a:pPr>
            <a:r>
              <a:rPr lang="en-US" sz="2400" dirty="0">
                <a:latin typeface="Arial" panose="020B0604020202020204" pitchFamily="34" charset="0"/>
                <a:cs typeface="Arial" panose="020B0604020202020204" pitchFamily="34" charset="0"/>
              </a:rPr>
              <a:t>Does this change by minor?</a:t>
            </a:r>
          </a:p>
          <a:p>
            <a:pPr marL="800100" lvl="1" indent="-342900">
              <a:buClr>
                <a:srgbClr val="C00000"/>
              </a:buClr>
              <a:buSzPct val="125000"/>
              <a:buFont typeface="System Font Regular"/>
              <a:buChar char="−"/>
            </a:pPr>
            <a:r>
              <a:rPr lang="en-US" sz="2400" dirty="0">
                <a:latin typeface="Arial" panose="020B0604020202020204" pitchFamily="34" charset="0"/>
                <a:cs typeface="Arial" panose="020B0604020202020204" pitchFamily="34" charset="0"/>
              </a:rPr>
              <a:t>Gender?</a:t>
            </a:r>
          </a:p>
          <a:p>
            <a:pPr marL="342900" indent="-342900">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3055991"/>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1015663"/>
          </a:xfrm>
          <a:prstGeom prst="rect">
            <a:avLst/>
          </a:prstGeom>
          <a:noFill/>
        </p:spPr>
        <p:txBody>
          <a:bodyPr wrap="square" rtlCol="0">
            <a:spAutoFit/>
          </a:bodyPr>
          <a:lstStyle/>
          <a:p>
            <a:r>
              <a:rPr lang="en-US" sz="6000" b="1" dirty="0">
                <a:solidFill>
                  <a:schemeClr val="bg1"/>
                </a:solidFill>
                <a:latin typeface="Bradley Hand ITC" panose="03070402050302030203" pitchFamily="66" charset="0"/>
              </a:rPr>
              <a:t>Select syntax for summary data</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41</a:t>
            </a:fld>
            <a:endParaRPr lang="en-US" sz="1050" dirty="0"/>
          </a:p>
        </p:txBody>
      </p:sp>
      <p:grpSp>
        <p:nvGrpSpPr>
          <p:cNvPr id="3" name="Group 2">
            <a:extLst>
              <a:ext uri="{FF2B5EF4-FFF2-40B4-BE49-F238E27FC236}">
                <a16:creationId xmlns:a16="http://schemas.microsoft.com/office/drawing/2014/main" id="{BC2BB3FB-5CE0-7B4C-BC9A-F2E7DAECB415}"/>
              </a:ext>
            </a:extLst>
          </p:cNvPr>
          <p:cNvGrpSpPr/>
          <p:nvPr/>
        </p:nvGrpSpPr>
        <p:grpSpPr>
          <a:xfrm>
            <a:off x="738084" y="1270628"/>
            <a:ext cx="10715832" cy="5355313"/>
            <a:chOff x="192800" y="1270628"/>
            <a:chExt cx="10715832" cy="5355313"/>
          </a:xfrm>
        </p:grpSpPr>
        <p:sp>
          <p:nvSpPr>
            <p:cNvPr id="8" name="Rectangle 3">
              <a:extLst>
                <a:ext uri="{FF2B5EF4-FFF2-40B4-BE49-F238E27FC236}">
                  <a16:creationId xmlns:a16="http://schemas.microsoft.com/office/drawing/2014/main" id="{9A4B5C39-1DF8-4911-97B4-29B28403E4DC}"/>
                </a:ext>
              </a:extLst>
            </p:cNvPr>
            <p:cNvSpPr txBox="1">
              <a:spLocks noChangeArrowheads="1"/>
            </p:cNvSpPr>
            <p:nvPr/>
          </p:nvSpPr>
          <p:spPr>
            <a:xfrm>
              <a:off x="192800" y="1270629"/>
              <a:ext cx="5085053" cy="535531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400" dirty="0"/>
                <a:t>SELECT	        Columns</a:t>
              </a:r>
              <a:br>
                <a:rPr lang="en-US" sz="2400" dirty="0"/>
              </a:br>
              <a:r>
                <a:rPr lang="en-US" sz="2400" dirty="0"/>
                <a:t>                   -  Column names</a:t>
              </a:r>
              <a:br>
                <a:rPr lang="en-US" sz="2400" dirty="0"/>
              </a:br>
              <a:r>
                <a:rPr lang="en-US" sz="2400" dirty="0"/>
                <a:t>	         -  Arithmetic expressions</a:t>
              </a:r>
              <a:br>
                <a:rPr lang="en-US" sz="2400" dirty="0"/>
              </a:br>
              <a:r>
                <a:rPr lang="en-US" sz="2400" dirty="0"/>
                <a:t>                   -  Literals (text or numeric)</a:t>
              </a:r>
              <a:br>
                <a:rPr lang="en-US" sz="2400" dirty="0"/>
              </a:br>
              <a:r>
                <a:rPr lang="en-US" sz="2400" dirty="0"/>
                <a:t>                   -  Scalar functions</a:t>
              </a:r>
              <a:br>
                <a:rPr lang="en-US" sz="2400" dirty="0"/>
              </a:br>
              <a:r>
                <a:rPr lang="en-US" sz="2400" dirty="0"/>
                <a:t>                   </a:t>
              </a:r>
              <a:r>
                <a:rPr lang="en-US" sz="2400" dirty="0">
                  <a:solidFill>
                    <a:srgbClr val="FF0000"/>
                  </a:solidFill>
                </a:rPr>
                <a:t>-  “Aggregate” functions</a:t>
              </a:r>
            </a:p>
            <a:p>
              <a:pPr>
                <a:lnSpc>
                  <a:spcPct val="150000"/>
                </a:lnSpc>
                <a:buFontTx/>
                <a:buNone/>
              </a:pPr>
              <a:r>
                <a:rPr lang="en-US" sz="2400" dirty="0"/>
                <a:t>FROM	        Table or view names</a:t>
              </a:r>
            </a:p>
            <a:p>
              <a:pPr>
                <a:lnSpc>
                  <a:spcPct val="150000"/>
                </a:lnSpc>
                <a:buFontTx/>
                <a:buNone/>
              </a:pPr>
              <a:r>
                <a:rPr lang="en-US" sz="2400" dirty="0"/>
                <a:t>WHERE.       Conditions (qualifies rows)</a:t>
              </a:r>
            </a:p>
            <a:p>
              <a:pPr>
                <a:lnSpc>
                  <a:spcPct val="150000"/>
                </a:lnSpc>
                <a:buFontTx/>
                <a:buNone/>
              </a:pPr>
              <a:r>
                <a:rPr lang="en-US" sz="2400" dirty="0">
                  <a:solidFill>
                    <a:srgbClr val="FF0000"/>
                  </a:solidFill>
                </a:rPr>
                <a:t>GROUP BY   Creates sub totals</a:t>
              </a:r>
            </a:p>
            <a:p>
              <a:pPr>
                <a:lnSpc>
                  <a:spcPct val="110000"/>
                </a:lnSpc>
                <a:spcBef>
                  <a:spcPts val="0"/>
                </a:spcBef>
                <a:buFontTx/>
                <a:buNone/>
              </a:pPr>
              <a:r>
                <a:rPr lang="en-US" sz="2400" dirty="0">
                  <a:solidFill>
                    <a:srgbClr val="FF0000"/>
                  </a:solidFill>
                </a:rPr>
                <a:t>                      with column functions</a:t>
              </a:r>
            </a:p>
            <a:p>
              <a:pPr>
                <a:lnSpc>
                  <a:spcPct val="150000"/>
                </a:lnSpc>
                <a:buFontTx/>
                <a:buNone/>
              </a:pPr>
              <a:r>
                <a:rPr lang="en-US" sz="2400" dirty="0"/>
                <a:t>ORDER BY   Sorts result rows</a:t>
              </a:r>
            </a:p>
          </p:txBody>
        </p:sp>
        <p:sp>
          <p:nvSpPr>
            <p:cNvPr id="7" name="TextBox 6">
              <a:extLst>
                <a:ext uri="{FF2B5EF4-FFF2-40B4-BE49-F238E27FC236}">
                  <a16:creationId xmlns:a16="http://schemas.microsoft.com/office/drawing/2014/main" id="{F2F57E74-F123-4B4A-81D8-8691684AAE52}"/>
                </a:ext>
              </a:extLst>
            </p:cNvPr>
            <p:cNvSpPr txBox="1"/>
            <p:nvPr/>
          </p:nvSpPr>
          <p:spPr>
            <a:xfrm>
              <a:off x="5518484" y="1270628"/>
              <a:ext cx="5390148" cy="5355312"/>
            </a:xfrm>
            <a:prstGeom prst="rect">
              <a:avLst/>
            </a:prstGeom>
            <a:solidFill>
              <a:schemeClr val="accent1">
                <a:lumMod val="20000"/>
                <a:lumOff val="80000"/>
              </a:schemeClr>
            </a:solidFill>
            <a:ln>
              <a:solidFill>
                <a:schemeClr val="accent1"/>
              </a:solidFill>
            </a:ln>
          </p:spPr>
          <p:txBody>
            <a:bodyPr wrap="square" rtlCol="0">
              <a:spAutoFit/>
            </a:bodyPr>
            <a:lstStyle/>
            <a:p>
              <a:pPr marL="342900" indent="-342900">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How many students do we have in a particular major?</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Select count(</a:t>
              </a:r>
              <a:r>
                <a:rPr lang="en-US" sz="2400" dirty="0" err="1">
                  <a:latin typeface="Arial" panose="020B0604020202020204" pitchFamily="34" charset="0"/>
                  <a:cs typeface="Arial" panose="020B0604020202020204" pitchFamily="34" charset="0"/>
                </a:rPr>
                <a:t>studentid</a:t>
              </a:r>
              <a:r>
                <a:rPr lang="en-US" sz="2400" dirty="0">
                  <a:latin typeface="Arial" panose="020B0604020202020204" pitchFamily="34" charset="0"/>
                  <a:cs typeface="Arial" panose="020B0604020202020204" pitchFamily="34" charset="0"/>
                </a:rPr>
                <a:t>), major</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from student</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group by major</a:t>
              </a:r>
            </a:p>
            <a:p>
              <a:pPr marL="342900" indent="-342900">
                <a:spcBef>
                  <a:spcPts val="1800"/>
                </a:spcBef>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What is the average GPA of students in a particular major?</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Select </a:t>
              </a:r>
              <a:r>
                <a:rPr lang="en-US" sz="2400" dirty="0" err="1">
                  <a:latin typeface="Arial" panose="020B0604020202020204" pitchFamily="34" charset="0"/>
                  <a:cs typeface="Arial" panose="020B0604020202020204" pitchFamily="34" charset="0"/>
                </a:rPr>
                <a:t>avg</a:t>
              </a:r>
              <a:r>
                <a:rPr lang="en-US" sz="2400" dirty="0">
                  <a:latin typeface="Arial" panose="020B0604020202020204" pitchFamily="34" charset="0"/>
                  <a:cs typeface="Arial" panose="020B0604020202020204" pitchFamily="34" charset="0"/>
                </a:rPr>
                <a:t>(GPA), major</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from student</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group by major</a:t>
              </a:r>
            </a:p>
            <a:p>
              <a:pPr>
                <a:spcBef>
                  <a:spcPts val="1800"/>
                </a:spcBef>
                <a:buClr>
                  <a:srgbClr val="C00000"/>
                </a:buClr>
                <a:buSzPct val="125000"/>
              </a:pPr>
              <a:endParaRPr lang="en-US" sz="2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5311880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1015663"/>
          </a:xfrm>
          <a:prstGeom prst="rect">
            <a:avLst/>
          </a:prstGeom>
          <a:noFill/>
        </p:spPr>
        <p:txBody>
          <a:bodyPr wrap="square" rtlCol="0">
            <a:spAutoFit/>
          </a:bodyPr>
          <a:lstStyle/>
          <a:p>
            <a:r>
              <a:rPr lang="en-US" sz="6000" b="1" dirty="0">
                <a:solidFill>
                  <a:schemeClr val="bg1"/>
                </a:solidFill>
                <a:latin typeface="Bradley Hand ITC" panose="03070402050302030203" pitchFamily="66" charset="0"/>
              </a:rPr>
              <a:t>Common Oracle column functions</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42</a:t>
            </a:fld>
            <a:endParaRPr lang="en-US" sz="1050" dirty="0"/>
          </a:p>
        </p:txBody>
      </p:sp>
      <p:grpSp>
        <p:nvGrpSpPr>
          <p:cNvPr id="3" name="Group 2">
            <a:extLst>
              <a:ext uri="{FF2B5EF4-FFF2-40B4-BE49-F238E27FC236}">
                <a16:creationId xmlns:a16="http://schemas.microsoft.com/office/drawing/2014/main" id="{BC2BB3FB-5CE0-7B4C-BC9A-F2E7DAECB415}"/>
              </a:ext>
            </a:extLst>
          </p:cNvPr>
          <p:cNvGrpSpPr/>
          <p:nvPr/>
        </p:nvGrpSpPr>
        <p:grpSpPr>
          <a:xfrm>
            <a:off x="738084" y="1270628"/>
            <a:ext cx="10715832" cy="5355313"/>
            <a:chOff x="192800" y="1270628"/>
            <a:chExt cx="10715832" cy="5355313"/>
          </a:xfrm>
        </p:grpSpPr>
        <p:sp>
          <p:nvSpPr>
            <p:cNvPr id="8" name="Rectangle 3">
              <a:extLst>
                <a:ext uri="{FF2B5EF4-FFF2-40B4-BE49-F238E27FC236}">
                  <a16:creationId xmlns:a16="http://schemas.microsoft.com/office/drawing/2014/main" id="{9A4B5C39-1DF8-4911-97B4-29B28403E4DC}"/>
                </a:ext>
              </a:extLst>
            </p:cNvPr>
            <p:cNvSpPr txBox="1">
              <a:spLocks noChangeArrowheads="1"/>
            </p:cNvSpPr>
            <p:nvPr/>
          </p:nvSpPr>
          <p:spPr>
            <a:xfrm>
              <a:off x="192800" y="1270629"/>
              <a:ext cx="5085053" cy="535531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400" dirty="0"/>
                <a:t>SELECT	        Columns</a:t>
              </a:r>
              <a:br>
                <a:rPr lang="en-US" sz="2400" dirty="0"/>
              </a:br>
              <a:r>
                <a:rPr lang="en-US" sz="2400" dirty="0"/>
                <a:t>                   -  Column names</a:t>
              </a:r>
              <a:br>
                <a:rPr lang="en-US" sz="2400" dirty="0"/>
              </a:br>
              <a:r>
                <a:rPr lang="en-US" sz="2400" dirty="0"/>
                <a:t>	         -  Arithmetic expressions</a:t>
              </a:r>
              <a:br>
                <a:rPr lang="en-US" sz="2400" dirty="0"/>
              </a:br>
              <a:r>
                <a:rPr lang="en-US" sz="2400" dirty="0"/>
                <a:t>                   -  Literals (text or numeric)</a:t>
              </a:r>
              <a:br>
                <a:rPr lang="en-US" sz="2400" dirty="0"/>
              </a:br>
              <a:r>
                <a:rPr lang="en-US" sz="2400" dirty="0"/>
                <a:t>                   -  Scalar functions</a:t>
              </a:r>
              <a:br>
                <a:rPr lang="en-US" sz="2400" dirty="0"/>
              </a:br>
              <a:r>
                <a:rPr lang="en-US" sz="2400" dirty="0"/>
                <a:t>                   </a:t>
              </a:r>
              <a:r>
                <a:rPr lang="en-US" sz="2400" dirty="0">
                  <a:solidFill>
                    <a:srgbClr val="FF0000"/>
                  </a:solidFill>
                </a:rPr>
                <a:t>-  “Aggregate” functions</a:t>
              </a:r>
            </a:p>
            <a:p>
              <a:pPr>
                <a:lnSpc>
                  <a:spcPct val="150000"/>
                </a:lnSpc>
                <a:buFontTx/>
                <a:buNone/>
              </a:pPr>
              <a:r>
                <a:rPr lang="en-US" sz="2400" dirty="0"/>
                <a:t>FROM	        Table or view names</a:t>
              </a:r>
            </a:p>
            <a:p>
              <a:pPr>
                <a:lnSpc>
                  <a:spcPct val="150000"/>
                </a:lnSpc>
                <a:buFontTx/>
                <a:buNone/>
              </a:pPr>
              <a:r>
                <a:rPr lang="en-US" sz="2400" dirty="0"/>
                <a:t>WHERE       Conditions (qualifies rows)</a:t>
              </a:r>
            </a:p>
            <a:p>
              <a:pPr>
                <a:lnSpc>
                  <a:spcPct val="150000"/>
                </a:lnSpc>
                <a:buFontTx/>
                <a:buNone/>
              </a:pPr>
              <a:r>
                <a:rPr lang="en-US" sz="2400" dirty="0">
                  <a:solidFill>
                    <a:srgbClr val="FF0000"/>
                  </a:solidFill>
                </a:rPr>
                <a:t>GROUP BY   Creates sub totals</a:t>
              </a:r>
            </a:p>
            <a:p>
              <a:pPr>
                <a:lnSpc>
                  <a:spcPct val="110000"/>
                </a:lnSpc>
                <a:spcBef>
                  <a:spcPts val="0"/>
                </a:spcBef>
                <a:buFontTx/>
                <a:buNone/>
              </a:pPr>
              <a:r>
                <a:rPr lang="en-US" sz="2400" dirty="0">
                  <a:solidFill>
                    <a:srgbClr val="FF0000"/>
                  </a:solidFill>
                </a:rPr>
                <a:t>                      with column functions</a:t>
              </a:r>
            </a:p>
            <a:p>
              <a:pPr>
                <a:lnSpc>
                  <a:spcPct val="150000"/>
                </a:lnSpc>
                <a:buFontTx/>
                <a:buNone/>
              </a:pPr>
              <a:r>
                <a:rPr lang="en-US" sz="2400" dirty="0"/>
                <a:t>ORDER BY   Sorts result rows</a:t>
              </a:r>
            </a:p>
          </p:txBody>
        </p:sp>
        <p:sp>
          <p:nvSpPr>
            <p:cNvPr id="7" name="TextBox 6">
              <a:extLst>
                <a:ext uri="{FF2B5EF4-FFF2-40B4-BE49-F238E27FC236}">
                  <a16:creationId xmlns:a16="http://schemas.microsoft.com/office/drawing/2014/main" id="{F2F57E74-F123-4B4A-81D8-8691684AAE52}"/>
                </a:ext>
              </a:extLst>
            </p:cNvPr>
            <p:cNvSpPr txBox="1"/>
            <p:nvPr/>
          </p:nvSpPr>
          <p:spPr>
            <a:xfrm>
              <a:off x="5518484" y="1270628"/>
              <a:ext cx="5390148" cy="3847207"/>
            </a:xfrm>
            <a:prstGeom prst="rect">
              <a:avLst/>
            </a:prstGeom>
            <a:solidFill>
              <a:schemeClr val="accent1">
                <a:lumMod val="20000"/>
                <a:lumOff val="80000"/>
              </a:schemeClr>
            </a:solidFill>
            <a:ln>
              <a:solidFill>
                <a:schemeClr val="accent1"/>
              </a:solidFill>
            </a:ln>
          </p:spPr>
          <p:txBody>
            <a:bodyPr wrap="square" rtlCol="0">
              <a:spAutoFit/>
            </a:bodyPr>
            <a:lstStyle/>
            <a:p>
              <a:pPr marL="342900" indent="-342900">
                <a:spcBef>
                  <a:spcPts val="1200"/>
                </a:spcBef>
                <a:spcAft>
                  <a:spcPts val="1200"/>
                </a:spcAft>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AVG</a:t>
              </a:r>
            </a:p>
            <a:p>
              <a:pPr marL="342900" indent="-342900">
                <a:spcBef>
                  <a:spcPts val="1200"/>
                </a:spcBef>
                <a:spcAft>
                  <a:spcPts val="1200"/>
                </a:spcAft>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COUNT</a:t>
              </a:r>
            </a:p>
            <a:p>
              <a:pPr marL="342900" indent="-342900">
                <a:spcBef>
                  <a:spcPts val="1200"/>
                </a:spcBef>
                <a:spcAft>
                  <a:spcPts val="1200"/>
                </a:spcAft>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MAX</a:t>
              </a:r>
            </a:p>
            <a:p>
              <a:pPr marL="342900" indent="-342900">
                <a:spcBef>
                  <a:spcPts val="1200"/>
                </a:spcBef>
                <a:spcAft>
                  <a:spcPts val="1200"/>
                </a:spcAft>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MEDIAN</a:t>
              </a:r>
            </a:p>
            <a:p>
              <a:pPr marL="342900" indent="-342900">
                <a:spcBef>
                  <a:spcPts val="1200"/>
                </a:spcBef>
                <a:spcAft>
                  <a:spcPts val="1200"/>
                </a:spcAft>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MIN</a:t>
              </a:r>
            </a:p>
            <a:p>
              <a:pPr marL="342900" indent="-342900">
                <a:spcBef>
                  <a:spcPts val="1200"/>
                </a:spcBef>
                <a:spcAft>
                  <a:spcPts val="1200"/>
                </a:spcAft>
                <a:buClr>
                  <a:srgbClr val="C00000"/>
                </a:buClr>
                <a:buSzPct val="125000"/>
                <a:buFont typeface="Arial" panose="020B0604020202020204" pitchFamily="34" charset="0"/>
                <a:buChar char="•"/>
              </a:pPr>
              <a:r>
                <a:rPr lang="en-US" sz="2400" dirty="0">
                  <a:latin typeface="Arial" panose="020B0604020202020204" pitchFamily="34" charset="0"/>
                  <a:cs typeface="Arial" panose="020B0604020202020204" pitchFamily="34" charset="0"/>
                </a:rPr>
                <a:t>SUM</a:t>
              </a:r>
            </a:p>
          </p:txBody>
        </p:sp>
      </p:grpSp>
      <p:sp>
        <p:nvSpPr>
          <p:cNvPr id="9" name="TextBox 8">
            <a:extLst>
              <a:ext uri="{FF2B5EF4-FFF2-40B4-BE49-F238E27FC236}">
                <a16:creationId xmlns:a16="http://schemas.microsoft.com/office/drawing/2014/main" id="{2181CFEF-56A6-1D4F-A27B-BE77BE86D9F3}"/>
              </a:ext>
            </a:extLst>
          </p:cNvPr>
          <p:cNvSpPr txBox="1"/>
          <p:nvPr/>
        </p:nvSpPr>
        <p:spPr>
          <a:xfrm>
            <a:off x="6063768" y="5419871"/>
            <a:ext cx="5390148" cy="830997"/>
          </a:xfrm>
          <a:prstGeom prst="rect">
            <a:avLst/>
          </a:prstGeom>
          <a:solidFill>
            <a:schemeClr val="accent2">
              <a:lumMod val="20000"/>
              <a:lumOff val="80000"/>
            </a:schemeClr>
          </a:solidFill>
          <a:ln>
            <a:solidFill>
              <a:schemeClr val="accent2"/>
            </a:solidFill>
          </a:ln>
        </p:spPr>
        <p:txBody>
          <a:bodyPr wrap="square" rtlCol="0">
            <a:spAutoFit/>
          </a:bodyPr>
          <a:lstStyle/>
          <a:p>
            <a:r>
              <a:rPr lang="en-US" sz="2400" dirty="0">
                <a:latin typeface="Arial" panose="020B0604020202020204" pitchFamily="34" charset="0"/>
                <a:cs typeface="Arial" panose="020B0604020202020204" pitchFamily="34" charset="0"/>
              </a:rPr>
              <a:t>Also known as aggregate and analytic functions</a:t>
            </a:r>
          </a:p>
        </p:txBody>
      </p:sp>
    </p:spTree>
    <p:extLst>
      <p:ext uri="{BB962C8B-B14F-4D97-AF65-F5344CB8AC3E}">
        <p14:creationId xmlns:p14="http://schemas.microsoft.com/office/powerpoint/2010/main" val="1441098268"/>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1015663"/>
          </a:xfrm>
          <a:prstGeom prst="rect">
            <a:avLst/>
          </a:prstGeom>
          <a:noFill/>
        </p:spPr>
        <p:txBody>
          <a:bodyPr wrap="square" rtlCol="0">
            <a:spAutoFit/>
          </a:bodyPr>
          <a:lstStyle/>
          <a:p>
            <a:r>
              <a:rPr lang="en-US" sz="6000" b="1" dirty="0">
                <a:solidFill>
                  <a:schemeClr val="bg1"/>
                </a:solidFill>
                <a:latin typeface="Bradley Hand ITC" panose="03070402050302030203" pitchFamily="66" charset="0"/>
              </a:rPr>
              <a:t>Common errors</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43</a:t>
            </a:fld>
            <a:endParaRPr lang="en-US" sz="1050" dirty="0"/>
          </a:p>
        </p:txBody>
      </p:sp>
      <p:sp>
        <p:nvSpPr>
          <p:cNvPr id="7" name="TextBox 6">
            <a:extLst>
              <a:ext uri="{FF2B5EF4-FFF2-40B4-BE49-F238E27FC236}">
                <a16:creationId xmlns:a16="http://schemas.microsoft.com/office/drawing/2014/main" id="{F2F57E74-F123-4B4A-81D8-8691684AAE52}"/>
              </a:ext>
            </a:extLst>
          </p:cNvPr>
          <p:cNvSpPr txBox="1"/>
          <p:nvPr/>
        </p:nvSpPr>
        <p:spPr>
          <a:xfrm>
            <a:off x="449451" y="1270628"/>
            <a:ext cx="11050291" cy="4893647"/>
          </a:xfrm>
          <a:prstGeom prst="rect">
            <a:avLst/>
          </a:prstGeom>
          <a:solidFill>
            <a:schemeClr val="accent1">
              <a:lumMod val="20000"/>
              <a:lumOff val="80000"/>
            </a:schemeClr>
          </a:solidFill>
          <a:ln>
            <a:solidFill>
              <a:schemeClr val="accent1"/>
            </a:solidFill>
          </a:ln>
        </p:spPr>
        <p:txBody>
          <a:bodyPr wrap="square" rtlCol="0">
            <a:spAutoFit/>
          </a:bodyPr>
          <a:lstStyle/>
          <a:p>
            <a:pPr>
              <a:buClr>
                <a:srgbClr val="C00000"/>
              </a:buClr>
              <a:buSzPct val="125000"/>
            </a:pPr>
            <a:r>
              <a:rPr lang="en-US" sz="2400" dirty="0">
                <a:latin typeface="Arial" panose="020B0604020202020204" pitchFamily="34" charset="0"/>
                <a:cs typeface="Arial" panose="020B0604020202020204" pitchFamily="34" charset="0"/>
              </a:rPr>
              <a:t>select count(</a:t>
            </a:r>
            <a:r>
              <a:rPr lang="en-US" sz="2400" dirty="0" err="1">
                <a:latin typeface="Arial" panose="020B0604020202020204" pitchFamily="34" charset="0"/>
                <a:cs typeface="Arial" panose="020B0604020202020204" pitchFamily="34" charset="0"/>
              </a:rPr>
              <a:t>studentid</a:t>
            </a:r>
            <a:r>
              <a:rPr lang="en-US" sz="2400" dirty="0">
                <a:latin typeface="Arial" panose="020B0604020202020204" pitchFamily="34" charset="0"/>
                <a:cs typeface="Arial" panose="020B0604020202020204" pitchFamily="34" charset="0"/>
              </a:rPr>
              <a:t>), major, minor</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from student</a:t>
            </a:r>
          </a:p>
          <a:p>
            <a:pPr>
              <a:buClr>
                <a:srgbClr val="C00000"/>
              </a:buClr>
              <a:buSzPct val="125000"/>
            </a:pPr>
            <a:r>
              <a:rPr lang="en-US" sz="2400" dirty="0">
                <a:latin typeface="Arial" panose="020B0604020202020204" pitchFamily="34" charset="0"/>
                <a:cs typeface="Arial" panose="020B0604020202020204" pitchFamily="34" charset="0"/>
              </a:rPr>
              <a:t>group by major</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buClr>
                <a:srgbClr val="C00000"/>
              </a:buClr>
              <a:buSzPct val="125000"/>
            </a:pPr>
            <a:r>
              <a:rPr lang="en-US" sz="2400" dirty="0">
                <a:latin typeface="Arial" panose="020B0604020202020204" pitchFamily="34" charset="0"/>
                <a:cs typeface="Arial" panose="020B0604020202020204" pitchFamily="34" charset="0"/>
              </a:rPr>
              <a:t>ORA-00979: not a GROUP BY expression</a:t>
            </a:r>
          </a:p>
          <a:p>
            <a:pPr>
              <a:buClr>
                <a:srgbClr val="C00000"/>
              </a:buClr>
              <a:buSzPct val="125000"/>
            </a:pPr>
            <a:r>
              <a:rPr lang="en-US" sz="2400" dirty="0">
                <a:latin typeface="Arial" panose="020B0604020202020204" pitchFamily="34" charset="0"/>
                <a:cs typeface="Arial" panose="020B0604020202020204" pitchFamily="34" charset="0"/>
              </a:rPr>
              <a:t>00979. 00000 -  "not a GROUP BY expression"</a:t>
            </a:r>
          </a:p>
          <a:p>
            <a:pPr>
              <a:buClr>
                <a:srgbClr val="C00000"/>
              </a:buClr>
              <a:buSzPct val="125000"/>
            </a:pPr>
            <a:r>
              <a:rPr lang="en-US" sz="2400" dirty="0">
                <a:latin typeface="Arial" panose="020B0604020202020204" pitchFamily="34" charset="0"/>
                <a:cs typeface="Arial" panose="020B0604020202020204" pitchFamily="34" charset="0"/>
              </a:rPr>
              <a:t>*Cause:    </a:t>
            </a:r>
          </a:p>
          <a:p>
            <a:pPr>
              <a:buClr>
                <a:srgbClr val="C00000"/>
              </a:buClr>
              <a:buSzPct val="125000"/>
            </a:pPr>
            <a:r>
              <a:rPr lang="en-US" sz="2400" dirty="0">
                <a:latin typeface="Arial" panose="020B0604020202020204" pitchFamily="34" charset="0"/>
                <a:cs typeface="Arial" panose="020B0604020202020204" pitchFamily="34" charset="0"/>
              </a:rPr>
              <a:t>*Action:</a:t>
            </a:r>
          </a:p>
          <a:p>
            <a:pPr>
              <a:buClr>
                <a:srgbClr val="C00000"/>
              </a:buClr>
              <a:buSzPct val="125000"/>
            </a:pPr>
            <a:endParaRPr lang="en-US" sz="2400" dirty="0">
              <a:latin typeface="Arial" panose="020B0604020202020204" pitchFamily="34" charset="0"/>
              <a:cs typeface="Arial" panose="020B0604020202020204" pitchFamily="34" charset="0"/>
            </a:endParaRPr>
          </a:p>
          <a:p>
            <a:pPr>
              <a:buClr>
                <a:srgbClr val="C00000"/>
              </a:buClr>
              <a:buSzPct val="125000"/>
            </a:pPr>
            <a:r>
              <a:rPr lang="en-US" sz="2400" dirty="0">
                <a:latin typeface="Arial" panose="020B0604020202020204" pitchFamily="34" charset="0"/>
                <a:cs typeface="Arial" panose="020B0604020202020204" pitchFamily="34" charset="0"/>
              </a:rPr>
              <a:t>select count(</a:t>
            </a:r>
            <a:r>
              <a:rPr lang="en-US" sz="2400" dirty="0" err="1">
                <a:latin typeface="Arial" panose="020B0604020202020204" pitchFamily="34" charset="0"/>
                <a:cs typeface="Arial" panose="020B0604020202020204" pitchFamily="34" charset="0"/>
              </a:rPr>
              <a:t>studentid</a:t>
            </a:r>
            <a:r>
              <a:rPr lang="en-US" sz="2400" dirty="0">
                <a:latin typeface="Arial" panose="020B0604020202020204" pitchFamily="34" charset="0"/>
                <a:cs typeface="Arial" panose="020B0604020202020204" pitchFamily="34" charset="0"/>
              </a:rPr>
              <a:t>), major, minor</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from student</a:t>
            </a:r>
          </a:p>
          <a:p>
            <a:pPr>
              <a:buClr>
                <a:srgbClr val="C00000"/>
              </a:buClr>
              <a:buSzPct val="125000"/>
            </a:pPr>
            <a:r>
              <a:rPr lang="en-US" sz="2400" dirty="0">
                <a:latin typeface="Arial" panose="020B0604020202020204" pitchFamily="34" charset="0"/>
                <a:cs typeface="Arial" panose="020B0604020202020204" pitchFamily="34" charset="0"/>
              </a:rPr>
              <a:t>group by major, minor</a:t>
            </a:r>
          </a:p>
          <a:p>
            <a:pPr>
              <a:buClr>
                <a:srgbClr val="C00000"/>
              </a:buClr>
              <a:buSzPct val="125000"/>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1655225"/>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1015663"/>
          </a:xfrm>
          <a:prstGeom prst="rect">
            <a:avLst/>
          </a:prstGeom>
          <a:noFill/>
        </p:spPr>
        <p:txBody>
          <a:bodyPr wrap="square" rtlCol="0">
            <a:spAutoFit/>
          </a:bodyPr>
          <a:lstStyle/>
          <a:p>
            <a:r>
              <a:rPr lang="en-US" sz="6000" b="1" dirty="0">
                <a:solidFill>
                  <a:schemeClr val="bg1"/>
                </a:solidFill>
                <a:latin typeface="Bradley Hand ITC" panose="03070402050302030203" pitchFamily="66" charset="0"/>
              </a:rPr>
              <a:t>Common errors</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44</a:t>
            </a:fld>
            <a:endParaRPr lang="en-US" sz="1050" dirty="0"/>
          </a:p>
        </p:txBody>
      </p:sp>
      <p:sp>
        <p:nvSpPr>
          <p:cNvPr id="7" name="TextBox 6">
            <a:extLst>
              <a:ext uri="{FF2B5EF4-FFF2-40B4-BE49-F238E27FC236}">
                <a16:creationId xmlns:a16="http://schemas.microsoft.com/office/drawing/2014/main" id="{F2F57E74-F123-4B4A-81D8-8691684AAE52}"/>
              </a:ext>
            </a:extLst>
          </p:cNvPr>
          <p:cNvSpPr txBox="1"/>
          <p:nvPr/>
        </p:nvSpPr>
        <p:spPr>
          <a:xfrm>
            <a:off x="449451" y="1270628"/>
            <a:ext cx="11050291" cy="4893647"/>
          </a:xfrm>
          <a:prstGeom prst="rect">
            <a:avLst/>
          </a:prstGeom>
          <a:solidFill>
            <a:schemeClr val="accent1">
              <a:lumMod val="20000"/>
              <a:lumOff val="80000"/>
            </a:schemeClr>
          </a:solidFill>
          <a:ln>
            <a:solidFill>
              <a:schemeClr val="accent1"/>
            </a:solidFill>
          </a:ln>
        </p:spPr>
        <p:txBody>
          <a:bodyPr wrap="square" rtlCol="0">
            <a:spAutoFit/>
          </a:bodyPr>
          <a:lstStyle/>
          <a:p>
            <a:pPr>
              <a:buClr>
                <a:srgbClr val="C00000"/>
              </a:buClr>
              <a:buSzPct val="125000"/>
            </a:pPr>
            <a:r>
              <a:rPr lang="en-US" sz="2400" dirty="0">
                <a:latin typeface="Arial" panose="020B0604020202020204" pitchFamily="34" charset="0"/>
                <a:cs typeface="Arial" panose="020B0604020202020204" pitchFamily="34" charset="0"/>
              </a:rPr>
              <a:t>select </a:t>
            </a:r>
            <a:r>
              <a:rPr lang="en-US" sz="2400" dirty="0" err="1">
                <a:latin typeface="Arial" panose="020B0604020202020204" pitchFamily="34" charset="0"/>
                <a:cs typeface="Arial" panose="020B0604020202020204" pitchFamily="34" charset="0"/>
              </a:rPr>
              <a:t>studentid</a:t>
            </a:r>
            <a:r>
              <a:rPr lang="en-US" sz="2400" dirty="0">
                <a:latin typeface="Arial" panose="020B0604020202020204" pitchFamily="34" charset="0"/>
                <a:cs typeface="Arial" panose="020B0604020202020204" pitchFamily="34" charset="0"/>
              </a:rPr>
              <a:t>, major</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from student</a:t>
            </a:r>
          </a:p>
          <a:p>
            <a:pPr>
              <a:buClr>
                <a:srgbClr val="C00000"/>
              </a:buClr>
              <a:buSzPct val="125000"/>
            </a:pPr>
            <a:r>
              <a:rPr lang="en-US" sz="2400" dirty="0">
                <a:latin typeface="Arial" panose="020B0604020202020204" pitchFamily="34" charset="0"/>
                <a:cs typeface="Arial" panose="020B0604020202020204" pitchFamily="34" charset="0"/>
              </a:rPr>
              <a:t>group by major</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a:buClr>
                <a:srgbClr val="C00000"/>
              </a:buClr>
              <a:buSzPct val="125000"/>
            </a:pPr>
            <a:r>
              <a:rPr lang="en-US" sz="2400" dirty="0">
                <a:latin typeface="Arial" panose="020B0604020202020204" pitchFamily="34" charset="0"/>
                <a:cs typeface="Arial" panose="020B0604020202020204" pitchFamily="34" charset="0"/>
              </a:rPr>
              <a:t>ORA-00979: not a GROUP BY expression</a:t>
            </a:r>
          </a:p>
          <a:p>
            <a:pPr>
              <a:buClr>
                <a:srgbClr val="C00000"/>
              </a:buClr>
              <a:buSzPct val="125000"/>
            </a:pPr>
            <a:r>
              <a:rPr lang="en-US" sz="2400" dirty="0">
                <a:latin typeface="Arial" panose="020B0604020202020204" pitchFamily="34" charset="0"/>
                <a:cs typeface="Arial" panose="020B0604020202020204" pitchFamily="34" charset="0"/>
              </a:rPr>
              <a:t>00979. 00000 -  "not a GROUP BY expression"</a:t>
            </a:r>
          </a:p>
          <a:p>
            <a:pPr>
              <a:buClr>
                <a:srgbClr val="C00000"/>
              </a:buClr>
              <a:buSzPct val="125000"/>
            </a:pPr>
            <a:r>
              <a:rPr lang="en-US" sz="2400" dirty="0">
                <a:latin typeface="Arial" panose="020B0604020202020204" pitchFamily="34" charset="0"/>
                <a:cs typeface="Arial" panose="020B0604020202020204" pitchFamily="34" charset="0"/>
              </a:rPr>
              <a:t>*Cause:    </a:t>
            </a:r>
          </a:p>
          <a:p>
            <a:pPr>
              <a:buClr>
                <a:srgbClr val="C00000"/>
              </a:buClr>
              <a:buSzPct val="125000"/>
            </a:pPr>
            <a:r>
              <a:rPr lang="en-US" sz="2400" dirty="0">
                <a:latin typeface="Arial" panose="020B0604020202020204" pitchFamily="34" charset="0"/>
                <a:cs typeface="Arial" panose="020B0604020202020204" pitchFamily="34" charset="0"/>
              </a:rPr>
              <a:t>*Action:</a:t>
            </a:r>
          </a:p>
          <a:p>
            <a:pPr>
              <a:buClr>
                <a:srgbClr val="C00000"/>
              </a:buClr>
              <a:buSzPct val="125000"/>
            </a:pPr>
            <a:endParaRPr lang="en-US" sz="2400" dirty="0">
              <a:latin typeface="Arial" panose="020B0604020202020204" pitchFamily="34" charset="0"/>
              <a:cs typeface="Arial" panose="020B0604020202020204" pitchFamily="34" charset="0"/>
            </a:endParaRPr>
          </a:p>
          <a:p>
            <a:pPr>
              <a:buClr>
                <a:srgbClr val="C00000"/>
              </a:buClr>
              <a:buSzPct val="125000"/>
            </a:pPr>
            <a:r>
              <a:rPr lang="en-US" sz="2400" dirty="0">
                <a:latin typeface="Arial" panose="020B0604020202020204" pitchFamily="34" charset="0"/>
                <a:cs typeface="Arial" panose="020B0604020202020204" pitchFamily="34" charset="0"/>
              </a:rPr>
              <a:t>select count(</a:t>
            </a:r>
            <a:r>
              <a:rPr lang="en-US" sz="2400" dirty="0" err="1">
                <a:latin typeface="Arial" panose="020B0604020202020204" pitchFamily="34" charset="0"/>
                <a:cs typeface="Arial" panose="020B0604020202020204" pitchFamily="34" charset="0"/>
              </a:rPr>
              <a:t>studentid</a:t>
            </a:r>
            <a:r>
              <a:rPr lang="en-US" sz="2400" dirty="0">
                <a:latin typeface="Arial" panose="020B0604020202020204" pitchFamily="34" charset="0"/>
                <a:cs typeface="Arial" panose="020B0604020202020204" pitchFamily="34" charset="0"/>
              </a:rPr>
              <a:t>), major</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from student</a:t>
            </a:r>
          </a:p>
          <a:p>
            <a:pPr>
              <a:buClr>
                <a:srgbClr val="C00000"/>
              </a:buClr>
              <a:buSzPct val="125000"/>
            </a:pPr>
            <a:r>
              <a:rPr lang="en-US" sz="2400" dirty="0">
                <a:latin typeface="Arial" panose="020B0604020202020204" pitchFamily="34" charset="0"/>
                <a:cs typeface="Arial" panose="020B0604020202020204" pitchFamily="34" charset="0"/>
              </a:rPr>
              <a:t>group by major</a:t>
            </a:r>
          </a:p>
          <a:p>
            <a:pPr>
              <a:buClr>
                <a:srgbClr val="C00000"/>
              </a:buClr>
              <a:buSzPct val="125000"/>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9063261"/>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18655"/>
            <a:ext cx="12191999" cy="748146"/>
          </a:xfrm>
          <a:prstGeom prst="rect">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l="100000" t="100000"/>
            </a:path>
            <a:tileRect r="-100000" b="-10000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249381"/>
            <a:ext cx="12219710" cy="1015663"/>
          </a:xfrm>
          <a:prstGeom prst="rect">
            <a:avLst/>
          </a:prstGeom>
          <a:noFill/>
        </p:spPr>
        <p:txBody>
          <a:bodyPr wrap="square" rtlCol="0">
            <a:spAutoFit/>
          </a:bodyPr>
          <a:lstStyle/>
          <a:p>
            <a:r>
              <a:rPr lang="en-US" sz="6000" b="1" dirty="0">
                <a:solidFill>
                  <a:schemeClr val="bg1"/>
                </a:solidFill>
                <a:latin typeface="Bradley Hand ITC" panose="03070402050302030203" pitchFamily="66" charset="0"/>
              </a:rPr>
              <a:t>Having clause</a:t>
            </a:r>
          </a:p>
        </p:txBody>
      </p:sp>
      <p:sp>
        <p:nvSpPr>
          <p:cNvPr id="6" name="Slide Number Placeholder 12">
            <a:extLst>
              <a:ext uri="{FF2B5EF4-FFF2-40B4-BE49-F238E27FC236}">
                <a16:creationId xmlns:a16="http://schemas.microsoft.com/office/drawing/2014/main" id="{D376120A-B95D-4A40-A32E-49714F14A364}"/>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45</a:t>
            </a:fld>
            <a:endParaRPr lang="en-US" sz="1050" dirty="0"/>
          </a:p>
        </p:txBody>
      </p:sp>
      <p:grpSp>
        <p:nvGrpSpPr>
          <p:cNvPr id="3" name="Group 2">
            <a:extLst>
              <a:ext uri="{FF2B5EF4-FFF2-40B4-BE49-F238E27FC236}">
                <a16:creationId xmlns:a16="http://schemas.microsoft.com/office/drawing/2014/main" id="{BC2BB3FB-5CE0-7B4C-BC9A-F2E7DAECB415}"/>
              </a:ext>
            </a:extLst>
          </p:cNvPr>
          <p:cNvGrpSpPr/>
          <p:nvPr/>
        </p:nvGrpSpPr>
        <p:grpSpPr>
          <a:xfrm>
            <a:off x="738084" y="1270628"/>
            <a:ext cx="10715832" cy="5398910"/>
            <a:chOff x="192800" y="1270628"/>
            <a:chExt cx="10715832" cy="5398910"/>
          </a:xfrm>
        </p:grpSpPr>
        <p:sp>
          <p:nvSpPr>
            <p:cNvPr id="8" name="Rectangle 3">
              <a:extLst>
                <a:ext uri="{FF2B5EF4-FFF2-40B4-BE49-F238E27FC236}">
                  <a16:creationId xmlns:a16="http://schemas.microsoft.com/office/drawing/2014/main" id="{9A4B5C39-1DF8-4911-97B4-29B28403E4DC}"/>
                </a:ext>
              </a:extLst>
            </p:cNvPr>
            <p:cNvSpPr txBox="1">
              <a:spLocks noChangeArrowheads="1"/>
            </p:cNvSpPr>
            <p:nvPr/>
          </p:nvSpPr>
          <p:spPr>
            <a:xfrm>
              <a:off x="192800" y="1314226"/>
              <a:ext cx="5085053" cy="5355312"/>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sz="2400" dirty="0"/>
                <a:t>SELECT	        Columns</a:t>
              </a:r>
              <a:br>
                <a:rPr lang="en-US" sz="2400" dirty="0"/>
              </a:br>
              <a:r>
                <a:rPr lang="en-US" sz="2400" dirty="0"/>
                <a:t>                   -  Column names</a:t>
              </a:r>
              <a:br>
                <a:rPr lang="en-US" sz="2400" dirty="0"/>
              </a:br>
              <a:r>
                <a:rPr lang="en-US" sz="2400" dirty="0"/>
                <a:t>	         -  Arithmetic expressions</a:t>
              </a:r>
              <a:br>
                <a:rPr lang="en-US" sz="2400" dirty="0"/>
              </a:br>
              <a:r>
                <a:rPr lang="en-US" sz="2400" dirty="0"/>
                <a:t>                   -  Literals (text or numeric)</a:t>
              </a:r>
              <a:br>
                <a:rPr lang="en-US" sz="2400" dirty="0"/>
              </a:br>
              <a:r>
                <a:rPr lang="en-US" sz="2400" dirty="0"/>
                <a:t>                   -  Scalar functions</a:t>
              </a:r>
              <a:br>
                <a:rPr lang="en-US" sz="2400" dirty="0"/>
              </a:br>
              <a:r>
                <a:rPr lang="en-US" sz="2400" dirty="0"/>
                <a:t>                   </a:t>
              </a:r>
              <a:r>
                <a:rPr lang="en-US" sz="2400" dirty="0">
                  <a:solidFill>
                    <a:srgbClr val="FF0000"/>
                  </a:solidFill>
                </a:rPr>
                <a:t>-  “Aggregate” functions</a:t>
              </a:r>
            </a:p>
            <a:p>
              <a:pPr>
                <a:lnSpc>
                  <a:spcPct val="150000"/>
                </a:lnSpc>
                <a:spcBef>
                  <a:spcPts val="400"/>
                </a:spcBef>
                <a:buFontTx/>
                <a:buNone/>
              </a:pPr>
              <a:r>
                <a:rPr lang="en-US" sz="2400" dirty="0"/>
                <a:t>FROM	        Table or view names</a:t>
              </a:r>
            </a:p>
            <a:p>
              <a:pPr>
                <a:lnSpc>
                  <a:spcPct val="150000"/>
                </a:lnSpc>
                <a:spcBef>
                  <a:spcPts val="400"/>
                </a:spcBef>
                <a:buFontTx/>
                <a:buNone/>
              </a:pPr>
              <a:r>
                <a:rPr lang="en-US" sz="2400" dirty="0"/>
                <a:t>WHERE.       Conditions (qualifies rows)</a:t>
              </a:r>
            </a:p>
            <a:p>
              <a:pPr>
                <a:lnSpc>
                  <a:spcPct val="150000"/>
                </a:lnSpc>
                <a:spcBef>
                  <a:spcPts val="400"/>
                </a:spcBef>
                <a:buFontTx/>
                <a:buNone/>
              </a:pPr>
              <a:r>
                <a:rPr lang="en-US" sz="2400" dirty="0">
                  <a:solidFill>
                    <a:srgbClr val="FF0000"/>
                  </a:solidFill>
                </a:rPr>
                <a:t>GROUP BY   Creates sub totals</a:t>
              </a:r>
            </a:p>
            <a:p>
              <a:pPr>
                <a:lnSpc>
                  <a:spcPct val="110000"/>
                </a:lnSpc>
                <a:spcBef>
                  <a:spcPts val="0"/>
                </a:spcBef>
                <a:buFontTx/>
                <a:buNone/>
              </a:pPr>
              <a:r>
                <a:rPr lang="en-US" sz="2400" dirty="0">
                  <a:solidFill>
                    <a:srgbClr val="FF0000"/>
                  </a:solidFill>
                </a:rPr>
                <a:t>                      with column functions</a:t>
              </a:r>
            </a:p>
            <a:p>
              <a:pPr>
                <a:lnSpc>
                  <a:spcPct val="150000"/>
                </a:lnSpc>
                <a:spcBef>
                  <a:spcPts val="400"/>
                </a:spcBef>
                <a:buFontTx/>
                <a:buNone/>
              </a:pPr>
              <a:r>
                <a:rPr lang="en-US" sz="2400" dirty="0">
                  <a:solidFill>
                    <a:srgbClr val="FF0000"/>
                  </a:solidFill>
                </a:rPr>
                <a:t>HAVING       </a:t>
              </a:r>
              <a:r>
                <a:rPr lang="en-US" sz="2400">
                  <a:solidFill>
                    <a:srgbClr val="FF0000"/>
                  </a:solidFill>
                </a:rPr>
                <a:t>Aggregate condition</a:t>
              </a:r>
            </a:p>
            <a:p>
              <a:pPr>
                <a:lnSpc>
                  <a:spcPct val="150000"/>
                </a:lnSpc>
                <a:spcBef>
                  <a:spcPts val="400"/>
                </a:spcBef>
                <a:buFontTx/>
                <a:buNone/>
              </a:pPr>
              <a:r>
                <a:rPr lang="en-US" sz="2400"/>
                <a:t>ORDER </a:t>
              </a:r>
              <a:r>
                <a:rPr lang="en-US" sz="2400" dirty="0"/>
                <a:t>BY   Sorts result rows</a:t>
              </a:r>
            </a:p>
          </p:txBody>
        </p:sp>
        <p:sp>
          <p:nvSpPr>
            <p:cNvPr id="7" name="TextBox 6">
              <a:extLst>
                <a:ext uri="{FF2B5EF4-FFF2-40B4-BE49-F238E27FC236}">
                  <a16:creationId xmlns:a16="http://schemas.microsoft.com/office/drawing/2014/main" id="{F2F57E74-F123-4B4A-81D8-8691684AAE52}"/>
                </a:ext>
              </a:extLst>
            </p:cNvPr>
            <p:cNvSpPr txBox="1"/>
            <p:nvPr/>
          </p:nvSpPr>
          <p:spPr>
            <a:xfrm>
              <a:off x="5518484" y="1270628"/>
              <a:ext cx="5390148" cy="5016758"/>
            </a:xfrm>
            <a:prstGeom prst="rect">
              <a:avLst/>
            </a:prstGeom>
            <a:solidFill>
              <a:schemeClr val="accent1">
                <a:lumMod val="20000"/>
                <a:lumOff val="80000"/>
              </a:schemeClr>
            </a:solidFill>
            <a:ln>
              <a:solidFill>
                <a:schemeClr val="accent1"/>
              </a:solidFill>
            </a:ln>
          </p:spPr>
          <p:txBody>
            <a:bodyPr wrap="square" rtlCol="0">
              <a:spAutoFit/>
            </a:bodyPr>
            <a:lstStyle/>
            <a:p>
              <a:pPr marL="342900" indent="-342900">
                <a:buClr>
                  <a:srgbClr val="C00000"/>
                </a:buClr>
                <a:buSzPct val="125000"/>
                <a:buFont typeface="Arial" panose="020B0604020202020204" pitchFamily="34" charset="0"/>
                <a:buChar char="•"/>
              </a:pPr>
              <a:r>
                <a:rPr lang="en-US" sz="2000" dirty="0">
                  <a:latin typeface="Arial" panose="020B0604020202020204" pitchFamily="34" charset="0"/>
                  <a:cs typeface="Arial" panose="020B0604020202020204" pitchFamily="34" charset="0"/>
                </a:rPr>
                <a:t>How many majors do we have where the  average GPA is less than 3.0? What is the count of student is such majors?</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Select count(</a:t>
              </a:r>
              <a:r>
                <a:rPr lang="en-US" sz="2000" dirty="0" err="1">
                  <a:latin typeface="Arial" panose="020B0604020202020204" pitchFamily="34" charset="0"/>
                  <a:cs typeface="Arial" panose="020B0604020202020204" pitchFamily="34" charset="0"/>
                </a:rPr>
                <a:t>studentid</a:t>
              </a:r>
              <a:r>
                <a:rPr lang="en-US" sz="2000" dirty="0">
                  <a:latin typeface="Arial" panose="020B0604020202020204" pitchFamily="34" charset="0"/>
                  <a:cs typeface="Arial" panose="020B0604020202020204" pitchFamily="34" charset="0"/>
                </a:rPr>
                <a:t>), major</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from student</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group by major</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having (</a:t>
              </a:r>
              <a:r>
                <a:rPr lang="en-US" sz="2000" dirty="0" err="1">
                  <a:latin typeface="Arial" panose="020B0604020202020204" pitchFamily="34" charset="0"/>
                  <a:cs typeface="Arial" panose="020B0604020202020204" pitchFamily="34" charset="0"/>
                </a:rPr>
                <a:t>avg</a:t>
              </a:r>
              <a:r>
                <a:rPr lang="en-US" sz="2000" dirty="0">
                  <a:latin typeface="Arial" panose="020B0604020202020204" pitchFamily="34" charset="0"/>
                  <a:cs typeface="Arial" panose="020B0604020202020204" pitchFamily="34" charset="0"/>
                </a:rPr>
                <a:t>(GPA) &lt; 3)</a:t>
              </a:r>
            </a:p>
            <a:p>
              <a:pPr marL="342900" indent="-342900">
                <a:buClr>
                  <a:srgbClr val="C00000"/>
                </a:buClr>
                <a:buSzPct val="1250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Clr>
                  <a:srgbClr val="C00000"/>
                </a:buClr>
                <a:buSzPct val="125000"/>
                <a:buFont typeface="Arial" panose="020B0604020202020204" pitchFamily="34" charset="0"/>
                <a:buChar char="•"/>
              </a:pPr>
              <a:r>
                <a:rPr lang="en-US" sz="2000" dirty="0">
                  <a:latin typeface="Arial" panose="020B0604020202020204" pitchFamily="34" charset="0"/>
                  <a:cs typeface="Arial" panose="020B0604020202020204" pitchFamily="34" charset="0"/>
                </a:rPr>
                <a:t>How many students do we have by major with a GPA &lt; 3</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select count(</a:t>
              </a:r>
              <a:r>
                <a:rPr lang="en-US" sz="2000" dirty="0" err="1">
                  <a:latin typeface="Arial" panose="020B0604020202020204" pitchFamily="34" charset="0"/>
                  <a:cs typeface="Arial" panose="020B0604020202020204" pitchFamily="34" charset="0"/>
                </a:rPr>
                <a:t>studentid</a:t>
              </a:r>
              <a:r>
                <a:rPr lang="en-US" sz="2000" dirty="0">
                  <a:latin typeface="Arial" panose="020B0604020202020204" pitchFamily="34" charset="0"/>
                  <a:cs typeface="Arial" panose="020B0604020202020204" pitchFamily="34" charset="0"/>
                </a:rPr>
                <a:t>), major</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from student</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where GPA &lt; 3</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group by major</a:t>
              </a:r>
            </a:p>
          </p:txBody>
        </p:sp>
      </p:grpSp>
    </p:spTree>
    <p:extLst>
      <p:ext uri="{BB962C8B-B14F-4D97-AF65-F5344CB8AC3E}">
        <p14:creationId xmlns:p14="http://schemas.microsoft.com/office/powerpoint/2010/main" val="2526373507"/>
      </p:ext>
    </p:extLst>
  </p:cSld>
  <p:clrMapOvr>
    <a:masterClrMapping/>
  </p:clrMapOvr>
  <mc:AlternateContent xmlns:mc="http://schemas.openxmlformats.org/markup-compatibility/2006" xmlns:p14="http://schemas.microsoft.com/office/powerpoint/2010/main">
    <mc:Choice Requires="p14">
      <p:transition spd="slow" p14:dur="2000" advTm="20699"/>
    </mc:Choice>
    <mc:Fallback xmlns="">
      <p:transition spd="slow" advTm="2069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74236"/>
            <a:ext cx="12192000" cy="2309529"/>
          </a:xfrm>
          <a:prstGeom prst="rect">
            <a:avLst/>
          </a:prstGeom>
          <a:solidFill>
            <a:schemeClr val="accent6">
              <a:lumMod val="75000"/>
            </a:schemeClr>
          </a:solidFill>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 name="Content Placeholder 5"/>
          <p:cNvSpPr>
            <a:spLocks noGrp="1"/>
          </p:cNvSpPr>
          <p:nvPr>
            <p:ph idx="1"/>
          </p:nvPr>
        </p:nvSpPr>
        <p:spPr>
          <a:xfrm>
            <a:off x="0" y="2522613"/>
            <a:ext cx="12192000" cy="1844435"/>
          </a:xfrm>
          <a:solidFill>
            <a:schemeClr val="accent6">
              <a:lumMod val="75000"/>
            </a:schemeClr>
          </a:solidFill>
        </p:spPr>
        <p:txBody>
          <a:bodyPr>
            <a:noAutofit/>
          </a:bodyPr>
          <a:lstStyle/>
          <a:p>
            <a:pPr marL="0" indent="0" algn="ctr">
              <a:lnSpc>
                <a:spcPct val="100000"/>
              </a:lnSpc>
              <a:spcBef>
                <a:spcPts val="0"/>
              </a:spcBef>
              <a:buNone/>
            </a:pPr>
            <a:r>
              <a:rPr lang="en-US" sz="5400" b="1" dirty="0">
                <a:solidFill>
                  <a:srgbClr val="FFFF00"/>
                </a:solidFill>
                <a:latin typeface="Arial" panose="020B0604020202020204" pitchFamily="34" charset="0"/>
                <a:cs typeface="Arial" panose="020B0604020202020204" pitchFamily="34" charset="0"/>
              </a:rPr>
              <a:t>Data Manipulation Language</a:t>
            </a:r>
            <a:endParaRPr lang="en-US"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4824310"/>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9352"/>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a:solidFill>
                  <a:schemeClr val="bg1"/>
                </a:solidFill>
                <a:latin typeface="Bradley Hand ITC" panose="03070402050302030203" pitchFamily="66" charset="0"/>
              </a:rPr>
              <a:t>SQL Overview</a:t>
            </a:r>
            <a:endParaRPr lang="en-US" sz="4000" dirty="0">
              <a:solidFill>
                <a:schemeClr val="bg1"/>
              </a:solidFill>
              <a:latin typeface="Bradley Hand ITC" panose="03070402050302030203" pitchFamily="66" charset="0"/>
            </a:endParaRPr>
          </a:p>
        </p:txBody>
      </p:sp>
      <p:sp>
        <p:nvSpPr>
          <p:cNvPr id="6" name="Slide Number Placeholder 12">
            <a:extLst>
              <a:ext uri="{FF2B5EF4-FFF2-40B4-BE49-F238E27FC236}">
                <a16:creationId xmlns:a16="http://schemas.microsoft.com/office/drawing/2014/main" id="{9EC72051-D8C2-544D-ABA5-7185FB13F628}"/>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6</a:t>
            </a:fld>
            <a:endParaRPr lang="en-US" sz="1050"/>
          </a:p>
        </p:txBody>
      </p:sp>
      <p:pic>
        <p:nvPicPr>
          <p:cNvPr id="7" name="Picture 4">
            <a:extLst>
              <a:ext uri="{FF2B5EF4-FFF2-40B4-BE49-F238E27FC236}">
                <a16:creationId xmlns:a16="http://schemas.microsoft.com/office/drawing/2014/main" id="{9818EB1B-A167-EE4C-99CE-B7AADFD39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366" y="1390650"/>
            <a:ext cx="5246688"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2653927"/>
      </p:ext>
    </p:extLst>
  </p:cSld>
  <p:clrMapOvr>
    <a:masterClrMapping/>
  </p:clrMapOvr>
  <mc:AlternateContent xmlns:mc="http://schemas.openxmlformats.org/markup-compatibility/2006" xmlns:p14="http://schemas.microsoft.com/office/powerpoint/2010/main">
    <mc:Choice Requires="p14">
      <p:transition spd="slow" p14:dur="2000" advTm="34935"/>
    </mc:Choice>
    <mc:Fallback xmlns="">
      <p:transition spd="slow" advTm="3493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3802"/>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494528"/>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SQL Overview - DML</a:t>
            </a:r>
            <a:endParaRPr lang="en-US" sz="6000" dirty="0">
              <a:solidFill>
                <a:schemeClr val="bg1"/>
              </a:solidFill>
              <a:latin typeface="Bradley Hand ITC" panose="03070402050302030203" pitchFamily="66" charset="0"/>
            </a:endParaRPr>
          </a:p>
        </p:txBody>
      </p:sp>
      <p:sp>
        <p:nvSpPr>
          <p:cNvPr id="6" name="Slide Number Placeholder 12">
            <a:extLst>
              <a:ext uri="{FF2B5EF4-FFF2-40B4-BE49-F238E27FC236}">
                <a16:creationId xmlns:a16="http://schemas.microsoft.com/office/drawing/2014/main" id="{9EC72051-D8C2-544D-ABA5-7185FB13F628}"/>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7</a:t>
            </a:fld>
            <a:endParaRPr lang="en-US" sz="1050" dirty="0"/>
          </a:p>
        </p:txBody>
      </p:sp>
      <p:pic>
        <p:nvPicPr>
          <p:cNvPr id="7" name="Picture 4">
            <a:extLst>
              <a:ext uri="{FF2B5EF4-FFF2-40B4-BE49-F238E27FC236}">
                <a16:creationId xmlns:a16="http://schemas.microsoft.com/office/drawing/2014/main" id="{9818EB1B-A167-EE4C-99CE-B7AADFD39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228726"/>
            <a:ext cx="5246688"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5189A88C-0068-C34D-8CB1-FA40912B2980}"/>
              </a:ext>
            </a:extLst>
          </p:cNvPr>
          <p:cNvSpPr/>
          <p:nvPr/>
        </p:nvSpPr>
        <p:spPr>
          <a:xfrm>
            <a:off x="3425909" y="1228727"/>
            <a:ext cx="5402179" cy="2878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012B2DC-C6AA-F54F-A8D5-20C8EB3EF508}"/>
              </a:ext>
            </a:extLst>
          </p:cNvPr>
          <p:cNvSpPr/>
          <p:nvPr/>
        </p:nvSpPr>
        <p:spPr>
          <a:xfrm rot="20865375">
            <a:off x="3815502" y="3949761"/>
            <a:ext cx="1443790" cy="479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EB74E7-4A7B-094E-B5D8-B79FBD086497}"/>
              </a:ext>
            </a:extLst>
          </p:cNvPr>
          <p:cNvSpPr/>
          <p:nvPr/>
        </p:nvSpPr>
        <p:spPr>
          <a:xfrm rot="1495249">
            <a:off x="7299158" y="3930316"/>
            <a:ext cx="1528930" cy="646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659363"/>
      </p:ext>
    </p:extLst>
  </p:cSld>
  <p:clrMapOvr>
    <a:masterClrMapping/>
  </p:clrMapOvr>
  <mc:AlternateContent xmlns:mc="http://schemas.openxmlformats.org/markup-compatibility/2006" xmlns:p14="http://schemas.microsoft.com/office/powerpoint/2010/main">
    <mc:Choice Requires="p14">
      <p:transition spd="slow" p14:dur="2000" advTm="34935"/>
    </mc:Choice>
    <mc:Fallback xmlns="">
      <p:transition spd="slow" advTm="3493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58001"/>
            <a:ext cx="12191999" cy="748146"/>
          </a:xfrm>
          <a:prstGeom prst="rect">
            <a:avLst/>
          </a:prstGeom>
          <a:solidFill>
            <a:schemeClr val="accent6">
              <a:lumMod val="75000"/>
            </a:scheme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13855" y="488727"/>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SQL Overview - DML</a:t>
            </a:r>
            <a:endParaRPr lang="en-US" sz="6000" dirty="0">
              <a:solidFill>
                <a:schemeClr val="bg1"/>
              </a:solidFill>
              <a:latin typeface="Bradley Hand ITC" panose="03070402050302030203" pitchFamily="66" charset="0"/>
            </a:endParaRPr>
          </a:p>
        </p:txBody>
      </p:sp>
      <p:sp>
        <p:nvSpPr>
          <p:cNvPr id="6" name="Slide Number Placeholder 12">
            <a:extLst>
              <a:ext uri="{FF2B5EF4-FFF2-40B4-BE49-F238E27FC236}">
                <a16:creationId xmlns:a16="http://schemas.microsoft.com/office/drawing/2014/main" id="{9EC72051-D8C2-544D-ABA5-7185FB13F628}"/>
              </a:ext>
            </a:extLst>
          </p:cNvPr>
          <p:cNvSpPr>
            <a:spLocks noGrp="1"/>
          </p:cNvSpPr>
          <p:nvPr>
            <p:ph type="sldNum" sz="quarter" idx="4294967295"/>
          </p:nvPr>
        </p:nvSpPr>
        <p:spPr>
          <a:xfrm>
            <a:off x="9448800" y="6502400"/>
            <a:ext cx="2743200" cy="365125"/>
          </a:xfrm>
          <a:prstGeom prst="rect">
            <a:avLst/>
          </a:prstGeom>
        </p:spPr>
        <p:txBody>
          <a:bodyPr/>
          <a:lstStyle/>
          <a:p>
            <a:fld id="{AEA95462-E936-4273-B590-4CBECB991188}" type="slidenum">
              <a:rPr lang="en-US" sz="1050" smtClean="0"/>
              <a:pPr/>
              <a:t>8</a:t>
            </a:fld>
            <a:endParaRPr lang="en-US" sz="1050" dirty="0"/>
          </a:p>
        </p:txBody>
      </p:sp>
      <p:pic>
        <p:nvPicPr>
          <p:cNvPr id="7" name="Picture 4">
            <a:extLst>
              <a:ext uri="{FF2B5EF4-FFF2-40B4-BE49-F238E27FC236}">
                <a16:creationId xmlns:a16="http://schemas.microsoft.com/office/drawing/2014/main" id="{9818EB1B-A167-EE4C-99CE-B7AADFD39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228726"/>
            <a:ext cx="5246688"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5189A88C-0068-C34D-8CB1-FA40912B2980}"/>
              </a:ext>
            </a:extLst>
          </p:cNvPr>
          <p:cNvSpPr/>
          <p:nvPr/>
        </p:nvSpPr>
        <p:spPr>
          <a:xfrm>
            <a:off x="3425909" y="1228727"/>
            <a:ext cx="5402179" cy="2878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2D60C6-1B8F-0645-AF96-2A74BCE7DFFE}"/>
              </a:ext>
            </a:extLst>
          </p:cNvPr>
          <p:cNvSpPr/>
          <p:nvPr/>
        </p:nvSpPr>
        <p:spPr>
          <a:xfrm>
            <a:off x="5665901" y="4345858"/>
            <a:ext cx="1077685" cy="16528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91398F0-D57E-2D40-93B1-24A3FA9BFC5D}"/>
              </a:ext>
            </a:extLst>
          </p:cNvPr>
          <p:cNvSpPr/>
          <p:nvPr/>
        </p:nvSpPr>
        <p:spPr>
          <a:xfrm rot="20865375">
            <a:off x="3815502" y="3933719"/>
            <a:ext cx="1443790" cy="479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A31C5D-9A7C-714E-8CEE-82CA7AC6C8CA}"/>
              </a:ext>
            </a:extLst>
          </p:cNvPr>
          <p:cNvSpPr/>
          <p:nvPr/>
        </p:nvSpPr>
        <p:spPr>
          <a:xfrm rot="1495249">
            <a:off x="7299158" y="3914274"/>
            <a:ext cx="1528930" cy="646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365411"/>
      </p:ext>
    </p:extLst>
  </p:cSld>
  <p:clrMapOvr>
    <a:masterClrMapping/>
  </p:clrMapOvr>
  <mc:AlternateContent xmlns:mc="http://schemas.openxmlformats.org/markup-compatibility/2006" xmlns:p14="http://schemas.microsoft.com/office/powerpoint/2010/main">
    <mc:Choice Requires="p14">
      <p:transition spd="slow" p14:dur="2000" advTm="34935"/>
    </mc:Choice>
    <mc:Fallback xmlns="">
      <p:transition spd="slow" advTm="3493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710" y="558969"/>
            <a:ext cx="12219710" cy="1015663"/>
          </a:xfrm>
          <a:prstGeom prst="rect">
            <a:avLst/>
          </a:prstGeom>
          <a:solidFill>
            <a:schemeClr val="accent6">
              <a:lumMod val="75000"/>
            </a:schemeClr>
          </a:solidFill>
        </p:spPr>
        <p:txBody>
          <a:bodyPr wrap="square" rtlCol="0">
            <a:spAutoFit/>
          </a:bodyPr>
          <a:lstStyle/>
          <a:p>
            <a:r>
              <a:rPr lang="en-US" sz="6000" b="1" dirty="0">
                <a:solidFill>
                  <a:schemeClr val="bg1"/>
                </a:solidFill>
                <a:latin typeface="Bradley Hand ITC" panose="03070402050302030203" pitchFamily="66" charset="0"/>
              </a:rPr>
              <a:t> SQL Select Learning Journey</a:t>
            </a:r>
          </a:p>
        </p:txBody>
      </p:sp>
      <p:sp>
        <p:nvSpPr>
          <p:cNvPr id="15" name="Rectangle 14">
            <a:extLst>
              <a:ext uri="{FF2B5EF4-FFF2-40B4-BE49-F238E27FC236}">
                <a16:creationId xmlns:a16="http://schemas.microsoft.com/office/drawing/2014/main" id="{681A4239-F818-4A8B-B313-689493078372}"/>
              </a:ext>
            </a:extLst>
          </p:cNvPr>
          <p:cNvSpPr/>
          <p:nvPr/>
        </p:nvSpPr>
        <p:spPr>
          <a:xfrm>
            <a:off x="498764" y="1636075"/>
            <a:ext cx="11194472" cy="4616648"/>
          </a:xfrm>
          <a:prstGeom prst="rect">
            <a:avLst/>
          </a:prstGeom>
          <a:solidFill>
            <a:schemeClr val="accent6">
              <a:lumMod val="40000"/>
              <a:lumOff val="60000"/>
            </a:schemeClr>
          </a:solidFill>
          <a:ln>
            <a:solidFill>
              <a:srgbClr val="002A7E"/>
            </a:solidFill>
          </a:ln>
        </p:spPr>
        <p:txBody>
          <a:bodyPr wrap="square" anchor="ctr" anchorCtr="0">
            <a:spAutoFit/>
          </a:bodyPr>
          <a:lstStyle/>
          <a:p>
            <a:pPr marL="457200" indent="-457200">
              <a:spcBef>
                <a:spcPts val="600"/>
              </a:spcBef>
              <a:spcAft>
                <a:spcPts val="6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Basic Syntax</a:t>
            </a:r>
          </a:p>
          <a:p>
            <a:pPr marL="457200" indent="-457200">
              <a:spcBef>
                <a:spcPts val="600"/>
              </a:spcBef>
              <a:spcAft>
                <a:spcPts val="6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Column Functions</a:t>
            </a:r>
          </a:p>
          <a:p>
            <a:pPr marL="457200" indent="-457200">
              <a:spcBef>
                <a:spcPts val="600"/>
              </a:spcBef>
              <a:spcAft>
                <a:spcPts val="6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Where clauses</a:t>
            </a:r>
          </a:p>
          <a:p>
            <a:pPr marL="457200" indent="-457200">
              <a:spcBef>
                <a:spcPts val="600"/>
              </a:spcBef>
              <a:spcAft>
                <a:spcPts val="6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Sorting</a:t>
            </a:r>
          </a:p>
          <a:p>
            <a:pPr marL="457200" indent="-457200">
              <a:spcBef>
                <a:spcPts val="600"/>
              </a:spcBef>
              <a:spcAft>
                <a:spcPts val="600"/>
              </a:spcAft>
              <a:buClr>
                <a:srgbClr val="C00000"/>
              </a:buClr>
              <a:buSzPct val="110000"/>
              <a:buFont typeface="Arial" panose="020B0604020202020204" pitchFamily="34" charset="0"/>
              <a:buChar char="•"/>
            </a:pPr>
            <a:r>
              <a:rPr lang="en-US" sz="2800" dirty="0">
                <a:highlight>
                  <a:srgbClr val="00FFFF"/>
                </a:highlight>
                <a:latin typeface="Arial" panose="020B0604020202020204" pitchFamily="34" charset="0"/>
                <a:cs typeface="Arial" panose="020B0604020202020204" pitchFamily="34" charset="0"/>
              </a:rPr>
              <a:t>Joining tables</a:t>
            </a:r>
          </a:p>
          <a:p>
            <a:pPr marL="457200" indent="-457200">
              <a:spcBef>
                <a:spcPts val="600"/>
              </a:spcBef>
              <a:spcAft>
                <a:spcPts val="6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Summarizing data</a:t>
            </a:r>
          </a:p>
          <a:p>
            <a:pPr marL="457200" indent="-457200">
              <a:spcBef>
                <a:spcPts val="600"/>
              </a:spcBef>
              <a:spcAft>
                <a:spcPts val="6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Subqueries</a:t>
            </a:r>
          </a:p>
          <a:p>
            <a:pPr marL="457200" indent="-457200">
              <a:spcBef>
                <a:spcPts val="600"/>
              </a:spcBef>
              <a:spcAft>
                <a:spcPts val="600"/>
              </a:spcAft>
              <a:buClr>
                <a:srgbClr val="C00000"/>
              </a:buClr>
              <a:buSzPct val="110000"/>
              <a:buFont typeface="Arial" panose="020B0604020202020204" pitchFamily="34" charset="0"/>
              <a:buChar char="•"/>
            </a:pPr>
            <a:r>
              <a:rPr lang="en-US" sz="2800" dirty="0">
                <a:latin typeface="Arial" panose="020B0604020202020204" pitchFamily="34" charset="0"/>
                <a:cs typeface="Arial" panose="020B0604020202020204" pitchFamily="34" charset="0"/>
              </a:rPr>
              <a:t>PL/SQL</a:t>
            </a:r>
          </a:p>
        </p:txBody>
      </p:sp>
      <p:sp>
        <p:nvSpPr>
          <p:cNvPr id="7" name="Slide Number Placeholder 12">
            <a:extLst>
              <a:ext uri="{FF2B5EF4-FFF2-40B4-BE49-F238E27FC236}">
                <a16:creationId xmlns:a16="http://schemas.microsoft.com/office/drawing/2014/main" id="{67C7AC98-7BB1-4723-A868-89473535CF63}"/>
              </a:ext>
            </a:extLst>
          </p:cNvPr>
          <p:cNvSpPr>
            <a:spLocks noGrp="1"/>
          </p:cNvSpPr>
          <p:nvPr>
            <p:ph type="sldNum" sz="quarter" idx="4294967295"/>
          </p:nvPr>
        </p:nvSpPr>
        <p:spPr>
          <a:xfrm>
            <a:off x="9448800" y="6486525"/>
            <a:ext cx="2743200" cy="365125"/>
          </a:xfrm>
          <a:prstGeom prst="rect">
            <a:avLst/>
          </a:prstGeom>
        </p:spPr>
        <p:txBody>
          <a:bodyPr/>
          <a:lstStyle/>
          <a:p>
            <a:fld id="{AEA95462-E936-4273-B590-4CBECB991188}" type="slidenum">
              <a:rPr lang="en-US" sz="1050" smtClean="0"/>
              <a:pPr/>
              <a:t>9</a:t>
            </a:fld>
            <a:endParaRPr lang="en-US" sz="1050" dirty="0"/>
          </a:p>
        </p:txBody>
      </p:sp>
    </p:spTree>
    <p:extLst>
      <p:ext uri="{BB962C8B-B14F-4D97-AF65-F5344CB8AC3E}">
        <p14:creationId xmlns:p14="http://schemas.microsoft.com/office/powerpoint/2010/main" val="3936730633"/>
      </p:ext>
    </p:extLst>
  </p:cSld>
  <p:clrMapOvr>
    <a:masterClrMapping/>
  </p:clrMapOvr>
  <mc:AlternateContent xmlns:mc="http://schemas.openxmlformats.org/markup-compatibility/2006" xmlns:p14="http://schemas.microsoft.com/office/powerpoint/2010/main">
    <mc:Choice Requires="p14">
      <p:transition spd="slow" p14:dur="2000" advTm="42008"/>
    </mc:Choice>
    <mc:Fallback xmlns="">
      <p:transition spd="slow" advTm="42008"/>
    </mc:Fallback>
  </mc:AlternateContent>
</p:sld>
</file>

<file path=ppt/theme/theme1.xml><?xml version="1.0" encoding="utf-8"?>
<a:theme xmlns:a="http://schemas.openxmlformats.org/drawingml/2006/main" name="16-9 White Backgrou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TotalTime>
  <Words>1924</Words>
  <Application>Microsoft Office PowerPoint</Application>
  <PresentationFormat>Widescreen</PresentationFormat>
  <Paragraphs>351</Paragraphs>
  <Slides>45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Arial Black</vt:lpstr>
      <vt:lpstr>Bradley Hand ITC</vt:lpstr>
      <vt:lpstr>Calibri</vt:lpstr>
      <vt:lpstr>Courier New</vt:lpstr>
      <vt:lpstr>System Font Regular</vt:lpstr>
      <vt:lpstr>16-9 White Backgroud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 Anand</dc:creator>
  <cp:lastModifiedBy>Prashant</cp:lastModifiedBy>
  <cp:revision>6</cp:revision>
  <dcterms:created xsi:type="dcterms:W3CDTF">2020-09-09T14:06:19Z</dcterms:created>
  <dcterms:modified xsi:type="dcterms:W3CDTF">2023-08-16T04:43:50Z</dcterms:modified>
</cp:coreProperties>
</file>